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280"/>
    <p:restoredTop sz="94671"/>
  </p:normalViewPr>
  <p:slideViewPr>
    <p:cSldViewPr snapToGrid="0">
      <p:cViewPr varScale="1">
        <p:scale>
          <a:sx n="74" d="100"/>
          <a:sy n="74" d="100"/>
        </p:scale>
        <p:origin x="72"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D653-03DD-1D14-A73A-5F4ACB065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75500-6AA4-BFF2-0450-05E18C3A6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94097-0C94-38E9-515E-753BAB7BC56E}"/>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79B31221-3AB1-73DE-04E9-EBA9ABD25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C455F-F597-DE28-7E12-6DCAC36C3B36}"/>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337492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88F3-FE43-62A5-52E2-29702FB98F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9E3C2-4D05-5EB3-4AC1-F1E2F23A7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FABCB-B234-5649-81B5-B2E8CE1951B6}"/>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92F888F2-B937-495B-2034-D727B4EEE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E1336-9A1D-07B8-3482-59B4FC07ECA8}"/>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193386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E2741-621B-0CFA-2F8E-B02D69B8B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552544-DD59-A419-BD6B-FCCB06794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82EDA-DE1A-F34F-EE5F-BD03AFA9CD34}"/>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48D61189-F22C-7A09-CCA7-7B1971268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1BB54-4FDA-4A1D-D0DB-FC26D390AF27}"/>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7519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B6A0-DB43-BF87-F045-F45F80D12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87B17-7308-EF58-D557-9307E71A7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32001-4F01-D218-1A95-17378F51B81C}"/>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2C5985DC-8A82-E2C0-8330-33F81860C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B7581-E2BB-3052-5F57-4C52F339A976}"/>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222711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19BD-4C45-94F2-30E0-6A6DA12E3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6163B3-E399-D30A-8717-87FD282AC3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7ED42-B6EC-22DB-2671-713A4734F3F6}"/>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31F8521F-ADF8-6355-2D3D-66FF96224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2333E-3B0A-EA87-A156-C9C305CADEFE}"/>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47356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2B44-5727-3DE1-B455-BB56AA5CE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DA21A-EC99-7008-CEF8-AAAA9F8D2A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062AF8-477A-BDA3-4631-E829225D16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B4682B-605C-31E4-33BB-EF30293DC52D}"/>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6" name="Footer Placeholder 5">
            <a:extLst>
              <a:ext uri="{FF2B5EF4-FFF2-40B4-BE49-F238E27FC236}">
                <a16:creationId xmlns:a16="http://schemas.microsoft.com/office/drawing/2014/main" id="{751C23B4-8C42-630C-2AB2-3CEB25008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B054A-1816-5AD8-8865-E7782D4995EC}"/>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300048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D59F-FDD7-7D95-6457-D356F7BAF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22E533-1CCD-3AF8-105F-8E2A846E8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1E32EA-9BAB-7547-59D3-DB7A1C43E8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A08EC4-6ABF-F112-0B00-306BC866F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690A3-8C86-2223-BF5D-9983C6810B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FB18F9-DF69-0291-DEA7-418FDC2BB7A1}"/>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8" name="Footer Placeholder 7">
            <a:extLst>
              <a:ext uri="{FF2B5EF4-FFF2-40B4-BE49-F238E27FC236}">
                <a16:creationId xmlns:a16="http://schemas.microsoft.com/office/drawing/2014/main" id="{A730D4AC-673A-6C38-A529-1242263EA6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007929-1AEB-38C8-C073-A68CB2936CB2}"/>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285681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B5AF-29D8-1F20-1BFB-15E222D26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73954E-401D-1B2D-713D-8D44F571C792}"/>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4" name="Footer Placeholder 3">
            <a:extLst>
              <a:ext uri="{FF2B5EF4-FFF2-40B4-BE49-F238E27FC236}">
                <a16:creationId xmlns:a16="http://schemas.microsoft.com/office/drawing/2014/main" id="{386984AF-8CE3-EF10-A788-9DE488156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AAA8C8-0A46-99B8-43C5-7866DFC186CA}"/>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108688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55CD2-06E1-7FF0-DC25-E91DD8578A2C}"/>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3" name="Footer Placeholder 2">
            <a:extLst>
              <a:ext uri="{FF2B5EF4-FFF2-40B4-BE49-F238E27FC236}">
                <a16:creationId xmlns:a16="http://schemas.microsoft.com/office/drawing/2014/main" id="{230C5145-3975-8408-31C9-C87CD59C3C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9584F-6E60-3204-FAA0-DFF19ED2FC21}"/>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297150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1722-CB31-569C-1FF7-B3BF8BC23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D4D27-EE72-B827-8D9E-D94A3EA4C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66AB31-6ABB-28BA-234E-69272AFA8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7899A-D2B9-898B-3153-B252E54D0787}"/>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6" name="Footer Placeholder 5">
            <a:extLst>
              <a:ext uri="{FF2B5EF4-FFF2-40B4-BE49-F238E27FC236}">
                <a16:creationId xmlns:a16="http://schemas.microsoft.com/office/drawing/2014/main" id="{754063C4-C854-EAF3-B00E-1B8510A20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C9AA1-7059-80B9-2725-D37D586B7CE3}"/>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232895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F705-65EF-A64D-F945-C8E810554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C3522E-52AB-A075-6CFB-0EDD6BD95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7AA6F-2531-33A3-D4D5-ADE94FCC4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BA1E6-D74F-B0EC-FFAF-C765BF7CC5C9}"/>
              </a:ext>
            </a:extLst>
          </p:cNvPr>
          <p:cNvSpPr>
            <a:spLocks noGrp="1"/>
          </p:cNvSpPr>
          <p:nvPr>
            <p:ph type="dt" sz="half" idx="10"/>
          </p:nvPr>
        </p:nvSpPr>
        <p:spPr/>
        <p:txBody>
          <a:bodyPr/>
          <a:lstStyle/>
          <a:p>
            <a:fld id="{12E884E3-7F9E-9F44-AC2C-02F84BB5C2C9}" type="datetimeFigureOut">
              <a:rPr lang="en-US" smtClean="0"/>
              <a:t>12/8/2024</a:t>
            </a:fld>
            <a:endParaRPr lang="en-US"/>
          </a:p>
        </p:txBody>
      </p:sp>
      <p:sp>
        <p:nvSpPr>
          <p:cNvPr id="6" name="Footer Placeholder 5">
            <a:extLst>
              <a:ext uri="{FF2B5EF4-FFF2-40B4-BE49-F238E27FC236}">
                <a16:creationId xmlns:a16="http://schemas.microsoft.com/office/drawing/2014/main" id="{E7F541B3-D38B-9008-D83C-78CE63A93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219DE-3E24-8A22-8603-5374D26C7713}"/>
              </a:ext>
            </a:extLst>
          </p:cNvPr>
          <p:cNvSpPr>
            <a:spLocks noGrp="1"/>
          </p:cNvSpPr>
          <p:nvPr>
            <p:ph type="sldNum" sz="quarter" idx="12"/>
          </p:nvPr>
        </p:nvSpPr>
        <p:spPr/>
        <p:txBody>
          <a:bodyPr/>
          <a:lstStyle/>
          <a:p>
            <a:fld id="{A9EA8A95-078B-3B40-A099-829F3A2225C6}" type="slidenum">
              <a:rPr lang="en-US" smtClean="0"/>
              <a:t>‹#›</a:t>
            </a:fld>
            <a:endParaRPr lang="en-US"/>
          </a:p>
        </p:txBody>
      </p:sp>
    </p:spTree>
    <p:extLst>
      <p:ext uri="{BB962C8B-B14F-4D97-AF65-F5344CB8AC3E}">
        <p14:creationId xmlns:p14="http://schemas.microsoft.com/office/powerpoint/2010/main" val="370091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F8C67-EEF3-8D4C-FEB4-D9E9622C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9DFEB-EFF9-032F-C295-E847A114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E9BD5-530F-A877-CBE3-8785B2C79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E884E3-7F9E-9F44-AC2C-02F84BB5C2C9}" type="datetimeFigureOut">
              <a:rPr lang="en-US" smtClean="0"/>
              <a:t>12/8/2024</a:t>
            </a:fld>
            <a:endParaRPr lang="en-US"/>
          </a:p>
        </p:txBody>
      </p:sp>
      <p:sp>
        <p:nvSpPr>
          <p:cNvPr id="5" name="Footer Placeholder 4">
            <a:extLst>
              <a:ext uri="{FF2B5EF4-FFF2-40B4-BE49-F238E27FC236}">
                <a16:creationId xmlns:a16="http://schemas.microsoft.com/office/drawing/2014/main" id="{C6045FBF-B5EB-2098-2EA5-D260095D82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CA7D8A-5E21-8A6F-094E-AB5BF2C09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EA8A95-078B-3B40-A099-829F3A2225C6}" type="slidenum">
              <a:rPr lang="en-US" smtClean="0"/>
              <a:t>‹#›</a:t>
            </a:fld>
            <a:endParaRPr lang="en-US"/>
          </a:p>
        </p:txBody>
      </p:sp>
    </p:spTree>
    <p:extLst>
      <p:ext uri="{BB962C8B-B14F-4D97-AF65-F5344CB8AC3E}">
        <p14:creationId xmlns:p14="http://schemas.microsoft.com/office/powerpoint/2010/main" val="356948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brennan@kings.edu" TargetMode="External"/><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mailto:ayeshakhan@kings.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amesbrennan@kings.edu"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ayeshakhan@kings.edu"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moodle.kings.edu/mod/book/view.php?id=799261&amp;chapterid=38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EC781-358A-0B5A-EAAA-F989A7E5A983}"/>
              </a:ext>
            </a:extLst>
          </p:cNvPr>
          <p:cNvSpPr>
            <a:spLocks noGrp="1"/>
          </p:cNvSpPr>
          <p:nvPr>
            <p:ph type="title"/>
          </p:nvPr>
        </p:nvSpPr>
        <p:spPr>
          <a:xfrm>
            <a:off x="7796797" y="1086540"/>
            <a:ext cx="2484007" cy="532197"/>
          </a:xfrm>
        </p:spPr>
        <p:txBody>
          <a:bodyPr>
            <a:normAutofit/>
          </a:bodyPr>
          <a:lstStyle/>
          <a:p>
            <a:r>
              <a:rPr lang="en-US" sz="3000" dirty="0">
                <a:solidFill>
                  <a:srgbClr val="00B050"/>
                </a:solidFill>
                <a:latin typeface="Arial"/>
                <a:cs typeface="Arial"/>
              </a:rPr>
              <a:t>Ingredients</a:t>
            </a:r>
            <a:r>
              <a:rPr lang="en-US" dirty="0">
                <a:solidFill>
                  <a:srgbClr val="00B050"/>
                </a:solidFill>
                <a:latin typeface="Arial"/>
                <a:cs typeface="Arial"/>
              </a:rPr>
              <a:t> </a:t>
            </a:r>
            <a:endParaRPr lang="en-US" sz="1200" i="1" dirty="0">
              <a:solidFill>
                <a:srgbClr val="00B050"/>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1C9C767-40DE-87B7-0E51-7DF5D89847E4}"/>
              </a:ext>
            </a:extLst>
          </p:cNvPr>
          <p:cNvSpPr>
            <a:spLocks noGrp="1"/>
          </p:cNvSpPr>
          <p:nvPr>
            <p:ph type="body" sz="half" idx="2"/>
          </p:nvPr>
        </p:nvSpPr>
        <p:spPr>
          <a:xfrm>
            <a:off x="7796797" y="1754152"/>
            <a:ext cx="3932237" cy="3811588"/>
          </a:xfrm>
        </p:spPr>
        <p:txBody>
          <a:bodyPr vert="horz" lIns="91440" tIns="45720" rIns="91440" bIns="45720" rtlCol="0" anchor="t">
            <a:normAutofit/>
          </a:bodyPr>
          <a:lstStyle/>
          <a:p>
            <a:r>
              <a:rPr lang="en-US" dirty="0">
                <a:latin typeface="Arial"/>
                <a:cs typeface="Arial"/>
              </a:rPr>
              <a:t>1 lb. 80/20 ground beef</a:t>
            </a:r>
          </a:p>
          <a:p>
            <a:r>
              <a:rPr lang="en-US" dirty="0">
                <a:latin typeface="Arial"/>
                <a:cs typeface="Arial"/>
              </a:rPr>
              <a:t>1 lb. 96/4 ground beef</a:t>
            </a:r>
          </a:p>
          <a:p>
            <a:r>
              <a:rPr lang="en-US" dirty="0">
                <a:latin typeface="Arial"/>
                <a:cs typeface="Arial"/>
              </a:rPr>
              <a:t>12 oz. enriched wheat buns</a:t>
            </a:r>
          </a:p>
          <a:p>
            <a:r>
              <a:rPr lang="en-US" dirty="0">
                <a:latin typeface="Arial"/>
                <a:cs typeface="Arial"/>
              </a:rPr>
              <a:t>Romaine lettuce (cut to 10cm [4 in.] </a:t>
            </a:r>
          </a:p>
          <a:p>
            <a:r>
              <a:rPr lang="en-US" dirty="0">
                <a:latin typeface="Arial"/>
                <a:cs typeface="Arial"/>
              </a:rPr>
              <a:t>in diameter)</a:t>
            </a:r>
          </a:p>
          <a:p>
            <a:r>
              <a:rPr lang="en-US" dirty="0">
                <a:latin typeface="Arial"/>
                <a:cs typeface="Arial"/>
              </a:rPr>
              <a:t>½ tsp sea salt</a:t>
            </a:r>
          </a:p>
          <a:p>
            <a:r>
              <a:rPr lang="en-US" dirty="0">
                <a:latin typeface="Arial"/>
                <a:cs typeface="Arial"/>
              </a:rPr>
              <a:t>½ tsp ground black pepper</a:t>
            </a:r>
          </a:p>
          <a:p>
            <a:endParaRPr lang="en-US" dirty="0">
              <a:latin typeface="Arial"/>
              <a:cs typeface="Arial"/>
            </a:endParaRPr>
          </a:p>
          <a:p>
            <a:r>
              <a:rPr lang="en-US" b="1" dirty="0">
                <a:latin typeface="Arial"/>
                <a:cs typeface="Arial"/>
              </a:rPr>
              <a:t>Total Yield: </a:t>
            </a:r>
            <a:r>
              <a:rPr lang="en-US" dirty="0">
                <a:latin typeface="Arial"/>
                <a:cs typeface="Arial"/>
              </a:rPr>
              <a:t>8</a:t>
            </a:r>
          </a:p>
          <a:p>
            <a:r>
              <a:rPr lang="en-US" b="1" dirty="0">
                <a:latin typeface="Arial"/>
                <a:cs typeface="Arial"/>
              </a:rPr>
              <a:t>Total Time:</a:t>
            </a:r>
            <a:r>
              <a:rPr lang="en-US" dirty="0">
                <a:latin typeface="Arial"/>
                <a:cs typeface="Arial"/>
              </a:rPr>
              <a:t> 20 minutes</a:t>
            </a:r>
          </a:p>
        </p:txBody>
      </p:sp>
      <p:pic>
        <p:nvPicPr>
          <p:cNvPr id="7" name="object 23">
            <a:extLst>
              <a:ext uri="{FF2B5EF4-FFF2-40B4-BE49-F238E27FC236}">
                <a16:creationId xmlns:a16="http://schemas.microsoft.com/office/drawing/2014/main" id="{9BF6E16F-6FEF-E39C-2BFC-1DF56B6D082B}"/>
              </a:ext>
            </a:extLst>
          </p:cNvPr>
          <p:cNvPicPr/>
          <p:nvPr/>
        </p:nvPicPr>
        <p:blipFill>
          <a:blip r:embed="rId2" cstate="print"/>
          <a:stretch>
            <a:fillRect/>
          </a:stretch>
        </p:blipFill>
        <p:spPr>
          <a:xfrm>
            <a:off x="10031551" y="5069064"/>
            <a:ext cx="2160449" cy="1788936"/>
          </a:xfrm>
          <a:prstGeom prst="rect">
            <a:avLst/>
          </a:prstGeom>
        </p:spPr>
      </p:pic>
      <p:sp>
        <p:nvSpPr>
          <p:cNvPr id="8" name="object 8">
            <a:extLst>
              <a:ext uri="{FF2B5EF4-FFF2-40B4-BE49-F238E27FC236}">
                <a16:creationId xmlns:a16="http://schemas.microsoft.com/office/drawing/2014/main" id="{9590382D-C5F3-8CEB-9619-B25B4AE6D70A}"/>
              </a:ext>
            </a:extLst>
          </p:cNvPr>
          <p:cNvSpPr txBox="1"/>
          <p:nvPr/>
        </p:nvSpPr>
        <p:spPr>
          <a:xfrm>
            <a:off x="839788" y="230187"/>
            <a:ext cx="10590212" cy="532196"/>
          </a:xfrm>
          <a:prstGeom prst="rect">
            <a:avLst/>
          </a:prstGeom>
          <a:solidFill>
            <a:srgbClr val="ED1C24"/>
          </a:solidFill>
        </p:spPr>
        <p:txBody>
          <a:bodyPr vert="horz" wrap="square" lIns="0" tIns="39369" rIns="0" bIns="0" rtlCol="0" anchor="t">
            <a:spAutoFit/>
          </a:bodyPr>
          <a:lstStyle/>
          <a:p>
            <a:pPr marL="88900">
              <a:spcBef>
                <a:spcPts val="309"/>
              </a:spcBef>
            </a:pPr>
            <a:r>
              <a:rPr lang="en-US" sz="3200" b="1" spc="-10" dirty="0">
                <a:solidFill>
                  <a:srgbClr val="FFFFFF"/>
                </a:solidFill>
                <a:latin typeface="Arial"/>
                <a:cs typeface="Arial"/>
              </a:rPr>
              <a:t>Basic Burger (using Lean Ground Beef)</a:t>
            </a:r>
            <a:endParaRPr lang="en-US" dirty="0"/>
          </a:p>
        </p:txBody>
      </p:sp>
      <p:sp>
        <p:nvSpPr>
          <p:cNvPr id="10" name="Title 3">
            <a:extLst>
              <a:ext uri="{FF2B5EF4-FFF2-40B4-BE49-F238E27FC236}">
                <a16:creationId xmlns:a16="http://schemas.microsoft.com/office/drawing/2014/main" id="{CD015886-E223-4C9C-9116-5BD3FE24A383}"/>
              </a:ext>
            </a:extLst>
          </p:cNvPr>
          <p:cNvSpPr txBox="1">
            <a:spLocks/>
          </p:cNvSpPr>
          <p:nvPr/>
        </p:nvSpPr>
        <p:spPr>
          <a:xfrm>
            <a:off x="836610" y="931119"/>
            <a:ext cx="3932237" cy="5321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C00000"/>
                </a:solidFill>
                <a:latin typeface="Arial" panose="020B0604020202020204" pitchFamily="34" charset="0"/>
                <a:cs typeface="Arial" panose="020B0604020202020204" pitchFamily="34" charset="0"/>
              </a:rPr>
              <a:t>Name: Ayesha Khan &amp; James Brennan</a:t>
            </a:r>
          </a:p>
          <a:p>
            <a:r>
              <a:rPr lang="en-US" sz="1600" dirty="0">
                <a:solidFill>
                  <a:srgbClr val="C00000"/>
                </a:solidFill>
                <a:latin typeface="Arial" panose="020B0604020202020204" pitchFamily="34" charset="0"/>
                <a:cs typeface="Arial" panose="020B0604020202020204" pitchFamily="34" charset="0"/>
              </a:rPr>
              <a:t>Title: MSND Graduate Students</a:t>
            </a:r>
          </a:p>
        </p:txBody>
      </p:sp>
      <p:sp>
        <p:nvSpPr>
          <p:cNvPr id="11" name="object 24">
            <a:extLst>
              <a:ext uri="{FF2B5EF4-FFF2-40B4-BE49-F238E27FC236}">
                <a16:creationId xmlns:a16="http://schemas.microsoft.com/office/drawing/2014/main" id="{65CA0D77-D9B2-497E-8E2B-E535A729EC75}"/>
              </a:ext>
            </a:extLst>
          </p:cNvPr>
          <p:cNvSpPr txBox="1"/>
          <p:nvPr/>
        </p:nvSpPr>
        <p:spPr>
          <a:xfrm>
            <a:off x="839788" y="6368768"/>
            <a:ext cx="10477817"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D1C24"/>
                </a:solidFill>
                <a:latin typeface="Arial"/>
                <a:cs typeface="Arial"/>
              </a:rPr>
              <a:t>For</a:t>
            </a:r>
            <a:r>
              <a:rPr sz="1600" b="1" spc="-35" dirty="0">
                <a:solidFill>
                  <a:srgbClr val="ED1C24"/>
                </a:solidFill>
                <a:latin typeface="Arial"/>
                <a:cs typeface="Arial"/>
              </a:rPr>
              <a:t> </a:t>
            </a:r>
            <a:r>
              <a:rPr sz="1600" b="1" spc="-10" dirty="0">
                <a:solidFill>
                  <a:srgbClr val="ED1C24"/>
                </a:solidFill>
                <a:latin typeface="Arial"/>
                <a:cs typeface="Arial"/>
              </a:rPr>
              <a:t>more</a:t>
            </a:r>
            <a:r>
              <a:rPr sz="1600" b="1" spc="-35" dirty="0">
                <a:solidFill>
                  <a:srgbClr val="ED1C24"/>
                </a:solidFill>
                <a:latin typeface="Arial"/>
                <a:cs typeface="Arial"/>
              </a:rPr>
              <a:t> </a:t>
            </a:r>
            <a:r>
              <a:rPr sz="1600" b="1" spc="-10" dirty="0">
                <a:solidFill>
                  <a:srgbClr val="ED1C24"/>
                </a:solidFill>
                <a:latin typeface="Arial"/>
                <a:cs typeface="Arial"/>
              </a:rPr>
              <a:t>recipes,</a:t>
            </a:r>
            <a:r>
              <a:rPr sz="1600" b="1" spc="-35" dirty="0">
                <a:solidFill>
                  <a:srgbClr val="ED1C24"/>
                </a:solidFill>
                <a:latin typeface="Arial"/>
                <a:cs typeface="Arial"/>
              </a:rPr>
              <a:t> </a:t>
            </a:r>
            <a:r>
              <a:rPr sz="1600" b="1" spc="-10" dirty="0">
                <a:solidFill>
                  <a:srgbClr val="ED1C24"/>
                </a:solidFill>
                <a:latin typeface="Arial"/>
                <a:cs typeface="Arial"/>
              </a:rPr>
              <a:t>tips</a:t>
            </a:r>
            <a:r>
              <a:rPr sz="1600" b="1" spc="-35" dirty="0">
                <a:solidFill>
                  <a:srgbClr val="ED1C24"/>
                </a:solidFill>
                <a:latin typeface="Arial"/>
                <a:cs typeface="Arial"/>
              </a:rPr>
              <a:t> </a:t>
            </a:r>
            <a:r>
              <a:rPr sz="1600" b="1" dirty="0">
                <a:solidFill>
                  <a:srgbClr val="ED1C24"/>
                </a:solidFill>
                <a:latin typeface="Arial"/>
                <a:cs typeface="Arial"/>
              </a:rPr>
              <a:t>and</a:t>
            </a:r>
            <a:r>
              <a:rPr sz="1600" b="1" spc="-35" dirty="0">
                <a:solidFill>
                  <a:srgbClr val="ED1C24"/>
                </a:solidFill>
                <a:latin typeface="Arial"/>
                <a:cs typeface="Arial"/>
              </a:rPr>
              <a:t> </a:t>
            </a:r>
            <a:r>
              <a:rPr sz="1600" b="1" spc="-10" dirty="0">
                <a:solidFill>
                  <a:srgbClr val="ED1C24"/>
                </a:solidFill>
                <a:latin typeface="Arial"/>
                <a:cs typeface="Arial"/>
              </a:rPr>
              <a:t>information</a:t>
            </a:r>
            <a:r>
              <a:rPr sz="1600" b="1" spc="-35" dirty="0">
                <a:solidFill>
                  <a:srgbClr val="ED1C24"/>
                </a:solidFill>
                <a:latin typeface="Arial"/>
                <a:cs typeface="Arial"/>
              </a:rPr>
              <a:t> </a:t>
            </a:r>
            <a:r>
              <a:rPr sz="1600" b="1" spc="-10" dirty="0">
                <a:solidFill>
                  <a:srgbClr val="ED1C24"/>
                </a:solidFill>
                <a:latin typeface="Arial"/>
                <a:cs typeface="Arial"/>
              </a:rPr>
              <a:t>contact</a:t>
            </a:r>
            <a:r>
              <a:rPr lang="en-US" sz="1600" b="1" spc="-35" dirty="0">
                <a:solidFill>
                  <a:srgbClr val="ED1C24"/>
                </a:solidFill>
                <a:latin typeface="Arial"/>
                <a:cs typeface="Arial"/>
              </a:rPr>
              <a:t> </a:t>
            </a:r>
            <a:r>
              <a:rPr lang="en-US" sz="1600" b="1" spc="-35" dirty="0">
                <a:solidFill>
                  <a:srgbClr val="ED1C24"/>
                </a:solidFill>
                <a:latin typeface="Arial"/>
                <a:cs typeface="Arial"/>
                <a:hlinkClick r:id="rId3"/>
              </a:rPr>
              <a:t>jamesbrennan@kings.edu</a:t>
            </a:r>
            <a:r>
              <a:rPr lang="en-US" sz="1600" b="1" spc="-35" dirty="0">
                <a:solidFill>
                  <a:srgbClr val="ED1C24"/>
                </a:solidFill>
                <a:latin typeface="Arial"/>
                <a:cs typeface="Arial"/>
              </a:rPr>
              <a:t> &amp; </a:t>
            </a:r>
            <a:r>
              <a:rPr lang="en-US" sz="1600" b="1" spc="-35" dirty="0">
                <a:solidFill>
                  <a:schemeClr val="tx2">
                    <a:lumMod val="75000"/>
                    <a:lumOff val="25000"/>
                  </a:schemeClr>
                </a:solidFill>
                <a:latin typeface="Arial"/>
                <a:cs typeface="Arial"/>
                <a:hlinkClick r:id="rId4"/>
              </a:rPr>
              <a:t>ayeshakhan@kings.edu</a:t>
            </a:r>
            <a:r>
              <a:rPr lang="en-US" sz="1600" b="1" spc="-35" dirty="0">
                <a:solidFill>
                  <a:schemeClr val="tx2">
                    <a:lumMod val="75000"/>
                    <a:lumOff val="25000"/>
                  </a:schemeClr>
                </a:solidFill>
                <a:latin typeface="Arial"/>
                <a:cs typeface="Arial"/>
              </a:rPr>
              <a:t> </a:t>
            </a:r>
            <a:endParaRPr sz="1600" b="1" dirty="0">
              <a:solidFill>
                <a:schemeClr val="tx2">
                  <a:lumMod val="75000"/>
                  <a:lumOff val="25000"/>
                </a:schemeClr>
              </a:solidFill>
              <a:latin typeface="Arial"/>
              <a:cs typeface="Arial"/>
            </a:endParaRPr>
          </a:p>
        </p:txBody>
      </p:sp>
      <p:sp>
        <p:nvSpPr>
          <p:cNvPr id="20" name="Title 3">
            <a:extLst>
              <a:ext uri="{FF2B5EF4-FFF2-40B4-BE49-F238E27FC236}">
                <a16:creationId xmlns:a16="http://schemas.microsoft.com/office/drawing/2014/main" id="{F78CBE8C-DEEE-4264-8240-78E9226EB632}"/>
              </a:ext>
            </a:extLst>
          </p:cNvPr>
          <p:cNvSpPr txBox="1">
            <a:spLocks/>
          </p:cNvSpPr>
          <p:nvPr/>
        </p:nvSpPr>
        <p:spPr>
          <a:xfrm>
            <a:off x="836610" y="4780986"/>
            <a:ext cx="2596149" cy="5321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dirty="0">
                <a:solidFill>
                  <a:srgbClr val="00B050"/>
                </a:solidFill>
                <a:latin typeface="Arial" panose="020B0604020202020204" pitchFamily="34" charset="0"/>
                <a:cs typeface="Arial" panose="020B0604020202020204" pitchFamily="34" charset="0"/>
              </a:rPr>
              <a:t>Equipment</a:t>
            </a:r>
            <a:r>
              <a:rPr lang="en-US" sz="3000" dirty="0">
                <a:solidFill>
                  <a:schemeClr val="tx2"/>
                </a:solidFill>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596D53EA-98C6-4963-AFDB-6E9FA48819AA}"/>
              </a:ext>
            </a:extLst>
          </p:cNvPr>
          <p:cNvSpPr txBox="1"/>
          <p:nvPr/>
        </p:nvSpPr>
        <p:spPr>
          <a:xfrm>
            <a:off x="836610" y="5348402"/>
            <a:ext cx="348355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Plate, cast iron flat-top cooking surface, spatula, cutting board, knife, small mixing bowl	</a:t>
            </a:r>
            <a:endParaRPr lang="en-PK" sz="1600"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9ACD1BAD-BCC4-43F8-A8C7-0D2975E0ADDD}"/>
              </a:ext>
            </a:extLst>
          </p:cNvPr>
          <p:cNvPicPr>
            <a:picLocks noChangeAspect="1"/>
          </p:cNvPicPr>
          <p:nvPr/>
        </p:nvPicPr>
        <p:blipFill>
          <a:blip r:embed="rId5"/>
          <a:stretch>
            <a:fillRect/>
          </a:stretch>
        </p:blipFill>
        <p:spPr>
          <a:xfrm>
            <a:off x="5070764" y="4866215"/>
            <a:ext cx="2333638" cy="1293098"/>
          </a:xfrm>
          <a:prstGeom prst="rect">
            <a:avLst/>
          </a:prstGeom>
        </p:spPr>
      </p:pic>
      <p:sp>
        <p:nvSpPr>
          <p:cNvPr id="28" name="Title 3">
            <a:extLst>
              <a:ext uri="{FF2B5EF4-FFF2-40B4-BE49-F238E27FC236}">
                <a16:creationId xmlns:a16="http://schemas.microsoft.com/office/drawing/2014/main" id="{53CE9E34-C66C-4818-8809-3FD696F18B7D}"/>
              </a:ext>
            </a:extLst>
          </p:cNvPr>
          <p:cNvSpPr txBox="1">
            <a:spLocks/>
          </p:cNvSpPr>
          <p:nvPr/>
        </p:nvSpPr>
        <p:spPr>
          <a:xfrm>
            <a:off x="836610" y="1528422"/>
            <a:ext cx="4313237" cy="532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dirty="0">
                <a:solidFill>
                  <a:srgbClr val="00B050"/>
                </a:solidFill>
                <a:latin typeface="Arial"/>
                <a:cs typeface="Arial"/>
              </a:rPr>
              <a:t>Ground Beef Burgers</a:t>
            </a:r>
            <a:endParaRPr lang="en-US" sz="1200" i="1" dirty="0">
              <a:solidFill>
                <a:srgbClr val="00B05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51B0F8D-E36D-40EA-A3D9-23C7DF58225C}"/>
              </a:ext>
            </a:extLst>
          </p:cNvPr>
          <p:cNvSpPr txBox="1"/>
          <p:nvPr/>
        </p:nvSpPr>
        <p:spPr>
          <a:xfrm>
            <a:off x="836610" y="2122992"/>
            <a:ext cx="5904925" cy="258532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general, lean meat refers to cuts of chicken, beef, pork </a:t>
            </a:r>
          </a:p>
          <a:p>
            <a:r>
              <a:rPr lang="en-US" sz="1600" dirty="0">
                <a:latin typeface="Arial" panose="020B0604020202020204" pitchFamily="34" charset="0"/>
                <a:cs typeface="Arial" panose="020B0604020202020204" pitchFamily="34" charset="0"/>
              </a:rPr>
              <a:t>and turkey that have been trimmed of visible fat.</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Selecting lean meats keeps saturated fat intake within recommendations and lowers risk of chronic illnesses. </a:t>
            </a:r>
          </a:p>
          <a:p>
            <a:endParaRPr lang="en-US" sz="9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Grocery stores sell a wide variety of ground meats with varying fat content. Lean ground beef patties are great substitutions in burger recipes that are commonly consumed by children, teens, and adults alike. This simple burger recipe uses both 80/20 and 96/4 ground beef to test their sensory differences.</a:t>
            </a:r>
          </a:p>
        </p:txBody>
      </p:sp>
    </p:spTree>
    <p:extLst>
      <p:ext uri="{BB962C8B-B14F-4D97-AF65-F5344CB8AC3E}">
        <p14:creationId xmlns:p14="http://schemas.microsoft.com/office/powerpoint/2010/main" val="231341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EC781-358A-0B5A-EAAA-F989A7E5A983}"/>
              </a:ext>
            </a:extLst>
          </p:cNvPr>
          <p:cNvSpPr>
            <a:spLocks noGrp="1"/>
          </p:cNvSpPr>
          <p:nvPr>
            <p:ph type="title"/>
          </p:nvPr>
        </p:nvSpPr>
        <p:spPr>
          <a:xfrm>
            <a:off x="836611" y="1595866"/>
            <a:ext cx="5259389" cy="532197"/>
          </a:xfrm>
        </p:spPr>
        <p:txBody>
          <a:bodyPr>
            <a:normAutofit/>
          </a:bodyPr>
          <a:lstStyle/>
          <a:p>
            <a:r>
              <a:rPr lang="en-US" sz="3000" dirty="0">
                <a:solidFill>
                  <a:srgbClr val="00B050"/>
                </a:solidFill>
                <a:latin typeface="Arial"/>
                <a:cs typeface="Arial"/>
              </a:rPr>
              <a:t>Step-by-step Instructions</a:t>
            </a:r>
            <a:r>
              <a:rPr lang="en-US" dirty="0">
                <a:solidFill>
                  <a:srgbClr val="00B050"/>
                </a:solidFill>
                <a:latin typeface="Arial"/>
                <a:cs typeface="Arial"/>
              </a:rPr>
              <a:t> </a:t>
            </a:r>
            <a:endParaRPr lang="en-US" sz="1200" i="1" dirty="0">
              <a:solidFill>
                <a:srgbClr val="00B050"/>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1C9C767-40DE-87B7-0E51-7DF5D89847E4}"/>
              </a:ext>
            </a:extLst>
          </p:cNvPr>
          <p:cNvSpPr>
            <a:spLocks noGrp="1"/>
          </p:cNvSpPr>
          <p:nvPr>
            <p:ph type="body" sz="half" idx="2"/>
          </p:nvPr>
        </p:nvSpPr>
        <p:spPr>
          <a:xfrm>
            <a:off x="836610" y="2260614"/>
            <a:ext cx="6811098" cy="4071969"/>
          </a:xfrm>
        </p:spPr>
        <p:txBody>
          <a:bodyPr vert="horz" lIns="91440" tIns="45720" rIns="91440" bIns="45720" rtlCol="0" anchor="t">
            <a:normAutofit/>
          </a:bodyPr>
          <a:lstStyle/>
          <a:p>
            <a:pPr marL="342900" indent="-342900">
              <a:buFont typeface="+mj-lt"/>
              <a:buAutoNum type="arabicPeriod"/>
            </a:pPr>
            <a:r>
              <a:rPr lang="en-US" dirty="0">
                <a:latin typeface="Arial"/>
                <a:cs typeface="Arial"/>
              </a:rPr>
              <a:t>For each 1 lb. of ground beef you prepare, create four circular patties. Patties are to be a mass of 113 g and be a height of 1.8-2.0 cm. Place patties on a flat dish and put aside. </a:t>
            </a:r>
            <a:r>
              <a:rPr lang="en-US" b="1" i="1" dirty="0">
                <a:latin typeface="Arial"/>
                <a:cs typeface="Arial"/>
              </a:rPr>
              <a:t>Keep the beef varieties separate from each other</a:t>
            </a:r>
          </a:p>
          <a:p>
            <a:pPr marL="342900" indent="-342900">
              <a:buFont typeface="+mj-lt"/>
              <a:buAutoNum type="arabicPeriod"/>
            </a:pPr>
            <a:r>
              <a:rPr lang="en-US" dirty="0">
                <a:latin typeface="Arial"/>
                <a:cs typeface="Arial"/>
              </a:rPr>
              <a:t>Mix salt and pepper together, and sprinkle ¼ of salt/pepper blend on each patty.</a:t>
            </a:r>
          </a:p>
          <a:p>
            <a:pPr marL="342900" indent="-342900">
              <a:buFont typeface="+mj-lt"/>
              <a:buAutoNum type="arabicPeriod"/>
            </a:pPr>
            <a:r>
              <a:rPr lang="en-US" dirty="0">
                <a:latin typeface="Arial"/>
                <a:cs typeface="Arial"/>
              </a:rPr>
              <a:t>Using a flat top, cast iron surface, preheat the grill to 204</a:t>
            </a:r>
            <a:r>
              <a:rPr lang="en-US" dirty="0">
                <a:latin typeface="Centaur" panose="02030504050205020304" pitchFamily="18" charset="0"/>
                <a:cs typeface="Arial"/>
              </a:rPr>
              <a:t>º</a:t>
            </a:r>
            <a:r>
              <a:rPr lang="en-US" dirty="0">
                <a:latin typeface="Arial"/>
                <a:cs typeface="Arial"/>
              </a:rPr>
              <a:t>C (400</a:t>
            </a:r>
            <a:r>
              <a:rPr lang="en-US" dirty="0">
                <a:latin typeface="Centaur" panose="02030504050205020304" pitchFamily="18" charset="0"/>
                <a:cs typeface="Arial"/>
              </a:rPr>
              <a:t>º</a:t>
            </a:r>
            <a:r>
              <a:rPr lang="en-US" dirty="0">
                <a:latin typeface="Arial"/>
                <a:cs typeface="Arial"/>
              </a:rPr>
              <a:t>F).  Once temperature has been achieved, allow to heat for 10 minutes.</a:t>
            </a:r>
          </a:p>
          <a:p>
            <a:pPr marL="342900" indent="-342900">
              <a:buFont typeface="+mj-lt"/>
              <a:buAutoNum type="arabicPeriod"/>
            </a:pPr>
            <a:r>
              <a:rPr lang="en-US" dirty="0">
                <a:latin typeface="Arial"/>
                <a:cs typeface="Arial"/>
              </a:rPr>
              <a:t>Raw burger patties should be evenly placed on the grill surface and the lid closed.  Allow to cook on one side for 6 minutes, then flip.  After 4 minutes, check the temperature. Cook to 68</a:t>
            </a:r>
            <a:r>
              <a:rPr lang="en-US" dirty="0">
                <a:latin typeface="Centaur" panose="02030504050205020304" pitchFamily="18" charset="0"/>
                <a:cs typeface="Arial"/>
              </a:rPr>
              <a:t>º</a:t>
            </a:r>
            <a:r>
              <a:rPr lang="en-US" dirty="0">
                <a:latin typeface="Arial"/>
                <a:cs typeface="Arial"/>
              </a:rPr>
              <a:t>C (155</a:t>
            </a:r>
            <a:r>
              <a:rPr lang="en-US" dirty="0">
                <a:latin typeface="Centaur" panose="02030504050205020304" pitchFamily="18" charset="0"/>
                <a:cs typeface="Arial"/>
              </a:rPr>
              <a:t>º</a:t>
            </a:r>
            <a:r>
              <a:rPr lang="en-US" dirty="0">
                <a:latin typeface="Arial"/>
                <a:cs typeface="Arial"/>
              </a:rPr>
              <a:t>F). Immediately remove, place into a glass container and cover. Allow to rest for 5 minutes before creating a hamburger sandwich.</a:t>
            </a:r>
          </a:p>
          <a:p>
            <a:pPr marL="342900" indent="-342900">
              <a:buFont typeface="+mj-lt"/>
              <a:buAutoNum type="arabicPeriod"/>
            </a:pPr>
            <a:r>
              <a:rPr lang="en-US" dirty="0">
                <a:latin typeface="Arial"/>
                <a:cs typeface="Arial"/>
              </a:rPr>
              <a:t>Place cooked burger patty on top of bottom half of bun, add lettuce piece, then top of bun. </a:t>
            </a:r>
          </a:p>
        </p:txBody>
      </p:sp>
      <p:pic>
        <p:nvPicPr>
          <p:cNvPr id="7" name="object 23">
            <a:extLst>
              <a:ext uri="{FF2B5EF4-FFF2-40B4-BE49-F238E27FC236}">
                <a16:creationId xmlns:a16="http://schemas.microsoft.com/office/drawing/2014/main" id="{9BF6E16F-6FEF-E39C-2BFC-1DF56B6D082B}"/>
              </a:ext>
            </a:extLst>
          </p:cNvPr>
          <p:cNvPicPr/>
          <p:nvPr/>
        </p:nvPicPr>
        <p:blipFill>
          <a:blip r:embed="rId2" cstate="print"/>
          <a:stretch>
            <a:fillRect/>
          </a:stretch>
        </p:blipFill>
        <p:spPr>
          <a:xfrm>
            <a:off x="10031551" y="5069064"/>
            <a:ext cx="2160449" cy="1788936"/>
          </a:xfrm>
          <a:prstGeom prst="rect">
            <a:avLst/>
          </a:prstGeom>
        </p:spPr>
      </p:pic>
      <p:sp>
        <p:nvSpPr>
          <p:cNvPr id="8" name="object 8">
            <a:extLst>
              <a:ext uri="{FF2B5EF4-FFF2-40B4-BE49-F238E27FC236}">
                <a16:creationId xmlns:a16="http://schemas.microsoft.com/office/drawing/2014/main" id="{9590382D-C5F3-8CEB-9619-B25B4AE6D70A}"/>
              </a:ext>
            </a:extLst>
          </p:cNvPr>
          <p:cNvSpPr txBox="1"/>
          <p:nvPr/>
        </p:nvSpPr>
        <p:spPr>
          <a:xfrm>
            <a:off x="839788" y="230187"/>
            <a:ext cx="10590212" cy="532196"/>
          </a:xfrm>
          <a:prstGeom prst="rect">
            <a:avLst/>
          </a:prstGeom>
          <a:solidFill>
            <a:srgbClr val="ED1C24"/>
          </a:solidFill>
        </p:spPr>
        <p:txBody>
          <a:bodyPr vert="horz" wrap="square" lIns="0" tIns="39369" rIns="0" bIns="0" rtlCol="0" anchor="t">
            <a:spAutoFit/>
          </a:bodyPr>
          <a:lstStyle/>
          <a:p>
            <a:pPr marL="88900">
              <a:spcBef>
                <a:spcPts val="309"/>
              </a:spcBef>
            </a:pPr>
            <a:r>
              <a:rPr lang="en-US" sz="3200" b="1" spc="-10" dirty="0">
                <a:solidFill>
                  <a:srgbClr val="FFFFFF"/>
                </a:solidFill>
                <a:latin typeface="Arial"/>
                <a:cs typeface="Arial"/>
              </a:rPr>
              <a:t>Basic Burger (using Lean Ground Beef)</a:t>
            </a:r>
            <a:endParaRPr lang="en-US" dirty="0"/>
          </a:p>
        </p:txBody>
      </p:sp>
      <p:sp>
        <p:nvSpPr>
          <p:cNvPr id="10" name="Title 3">
            <a:extLst>
              <a:ext uri="{FF2B5EF4-FFF2-40B4-BE49-F238E27FC236}">
                <a16:creationId xmlns:a16="http://schemas.microsoft.com/office/drawing/2014/main" id="{CD015886-E223-4C9C-9116-5BD3FE24A383}"/>
              </a:ext>
            </a:extLst>
          </p:cNvPr>
          <p:cNvSpPr txBox="1">
            <a:spLocks/>
          </p:cNvSpPr>
          <p:nvPr/>
        </p:nvSpPr>
        <p:spPr>
          <a:xfrm>
            <a:off x="836610" y="931119"/>
            <a:ext cx="3932237" cy="5321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600" dirty="0">
                <a:solidFill>
                  <a:srgbClr val="C00000"/>
                </a:solidFill>
                <a:latin typeface="Arial" panose="020B0604020202020204" pitchFamily="34" charset="0"/>
                <a:cs typeface="Arial" panose="020B0604020202020204" pitchFamily="34" charset="0"/>
              </a:rPr>
              <a:t>Name: Ayesha Khan &amp; James Brennan</a:t>
            </a:r>
          </a:p>
          <a:p>
            <a:r>
              <a:rPr lang="en-US" sz="1600" dirty="0">
                <a:solidFill>
                  <a:srgbClr val="C00000"/>
                </a:solidFill>
                <a:latin typeface="Arial" panose="020B0604020202020204" pitchFamily="34" charset="0"/>
                <a:cs typeface="Arial" panose="020B0604020202020204" pitchFamily="34" charset="0"/>
              </a:rPr>
              <a:t>Title: MSND Graduate Students</a:t>
            </a:r>
          </a:p>
        </p:txBody>
      </p:sp>
      <p:sp>
        <p:nvSpPr>
          <p:cNvPr id="11" name="object 24">
            <a:extLst>
              <a:ext uri="{FF2B5EF4-FFF2-40B4-BE49-F238E27FC236}">
                <a16:creationId xmlns:a16="http://schemas.microsoft.com/office/drawing/2014/main" id="{65CA0D77-D9B2-497E-8E2B-E535A729EC75}"/>
              </a:ext>
            </a:extLst>
          </p:cNvPr>
          <p:cNvSpPr txBox="1"/>
          <p:nvPr/>
        </p:nvSpPr>
        <p:spPr>
          <a:xfrm>
            <a:off x="839788" y="6368768"/>
            <a:ext cx="10477817"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ED1C24"/>
                </a:solidFill>
                <a:latin typeface="Arial"/>
                <a:cs typeface="Arial"/>
              </a:rPr>
              <a:t>For</a:t>
            </a:r>
            <a:r>
              <a:rPr sz="1600" b="1" spc="-35" dirty="0">
                <a:solidFill>
                  <a:srgbClr val="ED1C24"/>
                </a:solidFill>
                <a:latin typeface="Arial"/>
                <a:cs typeface="Arial"/>
              </a:rPr>
              <a:t> </a:t>
            </a:r>
            <a:r>
              <a:rPr sz="1600" b="1" spc="-10" dirty="0">
                <a:solidFill>
                  <a:srgbClr val="ED1C24"/>
                </a:solidFill>
                <a:latin typeface="Arial"/>
                <a:cs typeface="Arial"/>
              </a:rPr>
              <a:t>more</a:t>
            </a:r>
            <a:r>
              <a:rPr sz="1600" b="1" spc="-35" dirty="0">
                <a:solidFill>
                  <a:srgbClr val="ED1C24"/>
                </a:solidFill>
                <a:latin typeface="Arial"/>
                <a:cs typeface="Arial"/>
              </a:rPr>
              <a:t> </a:t>
            </a:r>
            <a:r>
              <a:rPr sz="1600" b="1" spc="-10" dirty="0">
                <a:solidFill>
                  <a:srgbClr val="ED1C24"/>
                </a:solidFill>
                <a:latin typeface="Arial"/>
                <a:cs typeface="Arial"/>
              </a:rPr>
              <a:t>recipes,</a:t>
            </a:r>
            <a:r>
              <a:rPr sz="1600" b="1" spc="-35" dirty="0">
                <a:solidFill>
                  <a:srgbClr val="ED1C24"/>
                </a:solidFill>
                <a:latin typeface="Arial"/>
                <a:cs typeface="Arial"/>
              </a:rPr>
              <a:t> </a:t>
            </a:r>
            <a:r>
              <a:rPr sz="1600" b="1" spc="-10" dirty="0">
                <a:solidFill>
                  <a:srgbClr val="ED1C24"/>
                </a:solidFill>
                <a:latin typeface="Arial"/>
                <a:cs typeface="Arial"/>
              </a:rPr>
              <a:t>tips</a:t>
            </a:r>
            <a:r>
              <a:rPr sz="1600" b="1" spc="-35" dirty="0">
                <a:solidFill>
                  <a:srgbClr val="ED1C24"/>
                </a:solidFill>
                <a:latin typeface="Arial"/>
                <a:cs typeface="Arial"/>
              </a:rPr>
              <a:t> </a:t>
            </a:r>
            <a:r>
              <a:rPr sz="1600" b="1" dirty="0">
                <a:solidFill>
                  <a:srgbClr val="ED1C24"/>
                </a:solidFill>
                <a:latin typeface="Arial"/>
                <a:cs typeface="Arial"/>
              </a:rPr>
              <a:t>and</a:t>
            </a:r>
            <a:r>
              <a:rPr sz="1600" b="1" spc="-35" dirty="0">
                <a:solidFill>
                  <a:srgbClr val="ED1C24"/>
                </a:solidFill>
                <a:latin typeface="Arial"/>
                <a:cs typeface="Arial"/>
              </a:rPr>
              <a:t> </a:t>
            </a:r>
            <a:r>
              <a:rPr sz="1600" b="1" spc="-10" dirty="0">
                <a:solidFill>
                  <a:srgbClr val="ED1C24"/>
                </a:solidFill>
                <a:latin typeface="Arial"/>
                <a:cs typeface="Arial"/>
              </a:rPr>
              <a:t>information</a:t>
            </a:r>
            <a:r>
              <a:rPr sz="1600" b="1" spc="-35" dirty="0">
                <a:solidFill>
                  <a:srgbClr val="ED1C24"/>
                </a:solidFill>
                <a:latin typeface="Arial"/>
                <a:cs typeface="Arial"/>
              </a:rPr>
              <a:t> </a:t>
            </a:r>
            <a:r>
              <a:rPr sz="1600" b="1" spc="-10" dirty="0">
                <a:solidFill>
                  <a:srgbClr val="ED1C24"/>
                </a:solidFill>
                <a:latin typeface="Arial"/>
                <a:cs typeface="Arial"/>
              </a:rPr>
              <a:t>contact</a:t>
            </a:r>
            <a:r>
              <a:rPr lang="en-US" sz="1600" b="1" spc="-35" dirty="0">
                <a:solidFill>
                  <a:srgbClr val="ED1C24"/>
                </a:solidFill>
                <a:latin typeface="Arial"/>
                <a:cs typeface="Arial"/>
              </a:rPr>
              <a:t> </a:t>
            </a:r>
            <a:r>
              <a:rPr lang="en-US" sz="1600" b="1" spc="-35" dirty="0">
                <a:solidFill>
                  <a:srgbClr val="ED1C24"/>
                </a:solidFill>
                <a:latin typeface="Arial"/>
                <a:cs typeface="Arial"/>
                <a:hlinkClick r:id="rId3"/>
              </a:rPr>
              <a:t>jamesbrennan@kings.edu</a:t>
            </a:r>
            <a:r>
              <a:rPr lang="en-US" sz="1600" b="1" spc="-35" dirty="0">
                <a:solidFill>
                  <a:srgbClr val="ED1C24"/>
                </a:solidFill>
                <a:latin typeface="Arial"/>
                <a:cs typeface="Arial"/>
              </a:rPr>
              <a:t> &amp; </a:t>
            </a:r>
            <a:r>
              <a:rPr lang="en-US" sz="1600" b="1" spc="-35" dirty="0">
                <a:solidFill>
                  <a:schemeClr val="tx2">
                    <a:lumMod val="75000"/>
                    <a:lumOff val="25000"/>
                  </a:schemeClr>
                </a:solidFill>
                <a:latin typeface="Arial"/>
                <a:cs typeface="Arial"/>
                <a:hlinkClick r:id="rId4"/>
              </a:rPr>
              <a:t>ayeshakhan@kings.edu</a:t>
            </a:r>
            <a:r>
              <a:rPr lang="en-US" sz="1600" b="1" spc="-35" dirty="0">
                <a:solidFill>
                  <a:schemeClr val="tx2">
                    <a:lumMod val="75000"/>
                    <a:lumOff val="25000"/>
                  </a:schemeClr>
                </a:solidFill>
                <a:latin typeface="Arial"/>
                <a:cs typeface="Arial"/>
              </a:rPr>
              <a:t> </a:t>
            </a:r>
            <a:endParaRPr sz="1600" b="1" dirty="0">
              <a:solidFill>
                <a:schemeClr val="tx2">
                  <a:lumMod val="75000"/>
                  <a:lumOff val="25000"/>
                </a:schemeClr>
              </a:solidFill>
              <a:latin typeface="Arial"/>
              <a:cs typeface="Arial"/>
            </a:endParaRPr>
          </a:p>
        </p:txBody>
      </p:sp>
      <p:sp>
        <p:nvSpPr>
          <p:cNvPr id="14" name="Title 3">
            <a:extLst>
              <a:ext uri="{FF2B5EF4-FFF2-40B4-BE49-F238E27FC236}">
                <a16:creationId xmlns:a16="http://schemas.microsoft.com/office/drawing/2014/main" id="{68B54B3F-B75F-4012-86DC-4EA45438823D}"/>
              </a:ext>
            </a:extLst>
          </p:cNvPr>
          <p:cNvSpPr txBox="1">
            <a:spLocks/>
          </p:cNvSpPr>
          <p:nvPr/>
        </p:nvSpPr>
        <p:spPr>
          <a:xfrm>
            <a:off x="7167775" y="1403005"/>
            <a:ext cx="3838023" cy="532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dirty="0">
                <a:solidFill>
                  <a:srgbClr val="00B050"/>
                </a:solidFill>
                <a:latin typeface="Arial"/>
                <a:cs typeface="Arial"/>
              </a:rPr>
              <a:t>Coordinating Photos </a:t>
            </a:r>
            <a:endParaRPr lang="en-US" sz="3000" i="1" dirty="0">
              <a:solidFill>
                <a:srgbClr val="00B05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2C8DAEB-902B-476A-B03E-A46E3BA85F62}"/>
              </a:ext>
            </a:extLst>
          </p:cNvPr>
          <p:cNvPicPr>
            <a:picLocks noChangeAspect="1"/>
          </p:cNvPicPr>
          <p:nvPr/>
        </p:nvPicPr>
        <p:blipFill>
          <a:blip r:embed="rId5"/>
          <a:stretch>
            <a:fillRect/>
          </a:stretch>
        </p:blipFill>
        <p:spPr>
          <a:xfrm>
            <a:off x="8133852" y="2159783"/>
            <a:ext cx="1897699" cy="1047431"/>
          </a:xfrm>
          <a:prstGeom prst="rect">
            <a:avLst/>
          </a:prstGeom>
        </p:spPr>
      </p:pic>
      <p:pic>
        <p:nvPicPr>
          <p:cNvPr id="18" name="Picture 17">
            <a:extLst>
              <a:ext uri="{FF2B5EF4-FFF2-40B4-BE49-F238E27FC236}">
                <a16:creationId xmlns:a16="http://schemas.microsoft.com/office/drawing/2014/main" id="{BB776A9C-8D50-44CB-94A4-EA44D67694B7}"/>
              </a:ext>
            </a:extLst>
          </p:cNvPr>
          <p:cNvPicPr>
            <a:picLocks noChangeAspect="1"/>
          </p:cNvPicPr>
          <p:nvPr/>
        </p:nvPicPr>
        <p:blipFill>
          <a:blip r:embed="rId6"/>
          <a:stretch>
            <a:fillRect/>
          </a:stretch>
        </p:blipFill>
        <p:spPr>
          <a:xfrm rot="5400000">
            <a:off x="8528804" y="3137673"/>
            <a:ext cx="1099625" cy="1889529"/>
          </a:xfrm>
          <a:prstGeom prst="rect">
            <a:avLst/>
          </a:prstGeom>
        </p:spPr>
      </p:pic>
      <p:pic>
        <p:nvPicPr>
          <p:cNvPr id="20" name="Picture 19">
            <a:extLst>
              <a:ext uri="{FF2B5EF4-FFF2-40B4-BE49-F238E27FC236}">
                <a16:creationId xmlns:a16="http://schemas.microsoft.com/office/drawing/2014/main" id="{0BF11459-C32A-468D-90D8-0F620EFA14A0}"/>
              </a:ext>
            </a:extLst>
          </p:cNvPr>
          <p:cNvPicPr>
            <a:picLocks noChangeAspect="1"/>
          </p:cNvPicPr>
          <p:nvPr/>
        </p:nvPicPr>
        <p:blipFill>
          <a:blip r:embed="rId7"/>
          <a:stretch>
            <a:fillRect/>
          </a:stretch>
        </p:blipFill>
        <p:spPr>
          <a:xfrm>
            <a:off x="8142023" y="4957662"/>
            <a:ext cx="1889528" cy="1047011"/>
          </a:xfrm>
          <a:prstGeom prst="rect">
            <a:avLst/>
          </a:prstGeom>
        </p:spPr>
      </p:pic>
    </p:spTree>
    <p:extLst>
      <p:ext uri="{BB962C8B-B14F-4D97-AF65-F5344CB8AC3E}">
        <p14:creationId xmlns:p14="http://schemas.microsoft.com/office/powerpoint/2010/main" val="106282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7190A9-8406-08E8-68C3-20ABE6976296}"/>
              </a:ext>
            </a:extLst>
          </p:cNvPr>
          <p:cNvSpPr>
            <a:spLocks noGrp="1"/>
          </p:cNvSpPr>
          <p:nvPr>
            <p:ph type="title"/>
          </p:nvPr>
        </p:nvSpPr>
        <p:spPr/>
        <p:txBody>
          <a:bodyPr/>
          <a:lstStyle/>
          <a:p>
            <a:r>
              <a:rPr lang="en-US" dirty="0"/>
              <a:t>NOTES FOR USING THE TEMPLATE</a:t>
            </a:r>
          </a:p>
        </p:txBody>
      </p:sp>
      <p:sp>
        <p:nvSpPr>
          <p:cNvPr id="6" name="Content Placeholder 5">
            <a:extLst>
              <a:ext uri="{FF2B5EF4-FFF2-40B4-BE49-F238E27FC236}">
                <a16:creationId xmlns:a16="http://schemas.microsoft.com/office/drawing/2014/main" id="{FEE31975-C33D-C6C2-0E05-966941AD4A49}"/>
              </a:ext>
            </a:extLst>
          </p:cNvPr>
          <p:cNvSpPr>
            <a:spLocks noGrp="1"/>
          </p:cNvSpPr>
          <p:nvPr>
            <p:ph idx="1"/>
          </p:nvPr>
        </p:nvSpPr>
        <p:spPr/>
        <p:txBody>
          <a:bodyPr>
            <a:normAutofit fontScale="92500" lnSpcReduction="10000"/>
          </a:bodyPr>
          <a:lstStyle/>
          <a:p>
            <a:r>
              <a:rPr lang="en-US" dirty="0"/>
              <a:t>Insert YOUR contact information (mine is there as an Example).</a:t>
            </a:r>
          </a:p>
          <a:p>
            <a:r>
              <a:rPr lang="en-US" dirty="0"/>
              <a:t>Your Recipe Card may have a Front and a Back (2 Slides maximum)</a:t>
            </a:r>
          </a:p>
          <a:p>
            <a:r>
              <a:rPr lang="en-US" dirty="0"/>
              <a:t>This is a form of Nutrition Education, so you need to adhere to all principles of Readability, Visual Elements, etc.  </a:t>
            </a:r>
            <a:r>
              <a:rPr lang="en-US" b="1" dirty="0"/>
              <a:t>You must complete the DANEH Form and answer the Recipe Qs.</a:t>
            </a:r>
          </a:p>
          <a:p>
            <a:r>
              <a:rPr lang="en-US" dirty="0"/>
              <a:t>A Nutrition Label / Nutrient Analysis does NOT need to go on the Recipe card.  If you would like to include nutrition information, be judicious in what you include and why you are including it.  It can be included in a Text Box.</a:t>
            </a:r>
          </a:p>
          <a:p>
            <a:r>
              <a:rPr lang="en-US" dirty="0"/>
              <a:t>Be sure you have no Grammar, Spelling, Other mistakes.</a:t>
            </a:r>
          </a:p>
          <a:p>
            <a:r>
              <a:rPr lang="en-US" dirty="0">
                <a:hlinkClick r:id="rId2"/>
              </a:rPr>
              <a:t>Here is a Description of this Assignment.</a:t>
            </a:r>
            <a:endParaRPr lang="en-US" dirty="0"/>
          </a:p>
        </p:txBody>
      </p:sp>
    </p:spTree>
    <p:extLst>
      <p:ext uri="{BB962C8B-B14F-4D97-AF65-F5344CB8AC3E}">
        <p14:creationId xmlns:p14="http://schemas.microsoft.com/office/powerpoint/2010/main" val="58660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TotalTime>
  <Words>570</Words>
  <Application>Microsoft Office PowerPoint</Application>
  <PresentationFormat>Widescreen</PresentationFormat>
  <Paragraphs>42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Centaur</vt:lpstr>
      <vt:lpstr>Office Theme</vt:lpstr>
      <vt:lpstr>Ingredients </vt:lpstr>
      <vt:lpstr>Step-by-step Instructions </vt:lpstr>
      <vt:lpstr>NOTES FOR USING THE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Dellavalle, Diane</dc:creator>
  <cp:lastModifiedBy>Ayesha Khan</cp:lastModifiedBy>
  <cp:revision>188</cp:revision>
  <dcterms:created xsi:type="dcterms:W3CDTF">2024-06-05T17:26:31Z</dcterms:created>
  <dcterms:modified xsi:type="dcterms:W3CDTF">2024-12-08T15:44:57Z</dcterms:modified>
</cp:coreProperties>
</file>