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PT Sans Narrow"/>
      <p:regular r:id="rId29"/>
      <p:bold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C0DE943-CB67-47BB-BB0D-29553D229145}">
  <a:tblStyle styleId="{1C0DE943-CB67-47BB-BB0D-29553D22914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TSansNarrow-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regular.fntdata"/><Relationship Id="rId30" Type="http://schemas.openxmlformats.org/officeDocument/2006/relationships/font" Target="fonts/PTSansNarrow-bold.fntdata"/><Relationship Id="rId11" Type="http://schemas.openxmlformats.org/officeDocument/2006/relationships/slide" Target="slides/slide5.xml"/><Relationship Id="rId33" Type="http://schemas.openxmlformats.org/officeDocument/2006/relationships/font" Target="fonts/OpenSans-italic.fntdata"/><Relationship Id="rId10" Type="http://schemas.openxmlformats.org/officeDocument/2006/relationships/slide" Target="slides/slide4.xml"/><Relationship Id="rId32" Type="http://schemas.openxmlformats.org/officeDocument/2006/relationships/font" Target="fonts/OpenSans-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Open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1c43e28a9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1c43e28a9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1aa39835f5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1aa39835f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James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1aa39835f5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1aa39835f5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This slide is just to show what’s under the pictures.  Those pictures will be animated and appear/disappear during the </a:t>
            </a:r>
            <a:r>
              <a:rPr lang="en"/>
              <a:t>presentation</a:t>
            </a:r>
            <a:r>
              <a:rPr lang="en"/>
              <a:t>.  This slide will be hidden.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1aa39835f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1aa39835f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James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1aa39835f5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1aa39835f5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1aa39835f5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1aa39835f5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James</a:t>
            </a:r>
            <a:endParaRPr>
              <a:solidFill>
                <a:schemeClr val="dk1"/>
              </a:solidFill>
            </a:endParaRPr>
          </a:p>
          <a:p>
            <a:pPr indent="0" lvl="0" marL="0" rtl="0" algn="l">
              <a:spcBef>
                <a:spcPts val="0"/>
              </a:spcBef>
              <a:spcAft>
                <a:spcPts val="0"/>
              </a:spcAft>
              <a:buNone/>
            </a:pPr>
            <a:r>
              <a:t/>
            </a:r>
            <a:endParaRPr sz="800">
              <a:solidFill>
                <a:srgbClr val="695D46"/>
              </a:solidFill>
              <a:latin typeface="Open Sans"/>
              <a:ea typeface="Open Sans"/>
              <a:cs typeface="Open Sans"/>
              <a:sym typeface="Open Sans"/>
            </a:endParaRPr>
          </a:p>
          <a:p>
            <a:pPr indent="0" lvl="0" marL="0" rtl="0" algn="l">
              <a:spcBef>
                <a:spcPts val="0"/>
              </a:spcBef>
              <a:spcAft>
                <a:spcPts val="0"/>
              </a:spcAft>
              <a:buNone/>
            </a:pPr>
            <a:r>
              <a:t/>
            </a:r>
            <a:endParaRPr sz="800">
              <a:solidFill>
                <a:srgbClr val="695D46"/>
              </a:solidFill>
              <a:latin typeface="Open Sans"/>
              <a:ea typeface="Open Sans"/>
              <a:cs typeface="Open Sans"/>
              <a:sym typeface="Open Sans"/>
            </a:endParaRPr>
          </a:p>
          <a:p>
            <a:pPr indent="0" lvl="0" marL="0" rtl="0" algn="l">
              <a:spcBef>
                <a:spcPts val="0"/>
              </a:spcBef>
              <a:spcAft>
                <a:spcPts val="0"/>
              </a:spcAft>
              <a:buNone/>
            </a:pPr>
            <a:r>
              <a:t/>
            </a:r>
            <a:endParaRPr sz="800">
              <a:solidFill>
                <a:srgbClr val="695D46"/>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1aa39835f5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1aa39835f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Ayesha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1aa39835f5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1aa39835f5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This slide is just to show what’s under the pictures.  Those pictures will be animated and appear/disappear during the presentation.  This slide will be hidden.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1d010507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1d010507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1aa39835f5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1aa39835f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d6500e97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d6500e97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Ayesha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1aa39835f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1aa39835f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Ayesha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1aa39835f5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1aa39835f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Ayesha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1c91dd4bf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1c91dd4bf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1c91dd4b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1c91dd4b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1b44b01a7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1b44b01a7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1aa39835f5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1aa39835f5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Ayesha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1aa39835f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1aa39835f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Ayesha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1b44b01a7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1b44b01a7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Ayesha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1b44b01a7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1b44b01a7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Ayesha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1aa39835f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1aa39835f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u="sng">
                <a:solidFill>
                  <a:schemeClr val="dk1"/>
                </a:solidFill>
              </a:rPr>
              <a:t>James</a:t>
            </a:r>
            <a:endParaRPr sz="1200" u="sng">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1aa39835f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1aa39835f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2.jp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4.gif"/><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nih.gov/news-events/nih-research-matters/risk-red-meat" TargetMode="External"/><Relationship Id="rId4" Type="http://schemas.openxmlformats.org/officeDocument/2006/relationships/hyperlink" Target="https://www.medicalnewstoday.com/articles/lean-meat" TargetMode="External"/><Relationship Id="rId5" Type="http://schemas.openxmlformats.org/officeDocument/2006/relationships/hyperlink" Target="https://farmwayfoods.ca/the-health-benefits-of-lean-meats-incorporating-them-into-your-diet/" TargetMode="External"/><Relationship Id="rId6" Type="http://schemas.openxmlformats.org/officeDocument/2006/relationships/hyperlink" Target="https://magazine.wsu.edu/web-extra/how-to-cook-lean-bee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sciencedirect.com/science/article/abs/pii/S0167450106802372" TargetMode="External"/><Relationship Id="rId4" Type="http://schemas.openxmlformats.org/officeDocument/2006/relationships/hyperlink" Target="https://asu-ir.tdl.org/items/719956b5-1552-4a18-92d3-ddde34aa5d20" TargetMode="External"/><Relationship Id="rId5" Type="http://schemas.openxmlformats.org/officeDocument/2006/relationships/hyperlink" Target="https://doi.org/10.221751/rmc2017.009" TargetMode="External"/><Relationship Id="rId6" Type="http://schemas.openxmlformats.org/officeDocument/2006/relationships/hyperlink" Target="https://doi.org/10.22175/mmb.1298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3"/>
          <p:cNvPicPr preferRelativeResize="0"/>
          <p:nvPr/>
        </p:nvPicPr>
        <p:blipFill>
          <a:blip r:embed="rId3">
            <a:alphaModFix/>
          </a:blip>
          <a:stretch>
            <a:fillRect/>
          </a:stretch>
        </p:blipFill>
        <p:spPr>
          <a:xfrm>
            <a:off x="138825" y="1091750"/>
            <a:ext cx="1268800" cy="981600"/>
          </a:xfrm>
          <a:prstGeom prst="rect">
            <a:avLst/>
          </a:prstGeom>
          <a:noFill/>
          <a:ln>
            <a:noFill/>
          </a:ln>
        </p:spPr>
      </p:pic>
      <p:sp>
        <p:nvSpPr>
          <p:cNvPr id="67" name="Google Shape;67;p13"/>
          <p:cNvSpPr txBox="1"/>
          <p:nvPr/>
        </p:nvSpPr>
        <p:spPr>
          <a:xfrm>
            <a:off x="1331425" y="982550"/>
            <a:ext cx="68514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chemeClr val="accent1"/>
                </a:solidFill>
                <a:latin typeface="PT Sans Narrow"/>
                <a:ea typeface="PT Sans Narrow"/>
                <a:cs typeface="PT Sans Narrow"/>
                <a:sym typeface="PT Sans Narrow"/>
              </a:rPr>
              <a:t>The Effects of Ground Beef Leanness on Hamburger Juiciness and Consumer Ability to Differentiate</a:t>
            </a:r>
            <a:endParaRPr b="1" sz="3500">
              <a:solidFill>
                <a:schemeClr val="accent1"/>
              </a:solidFill>
              <a:latin typeface="PT Sans Narrow"/>
              <a:ea typeface="PT Sans Narrow"/>
              <a:cs typeface="PT Sans Narrow"/>
              <a:sym typeface="PT Sans Narrow"/>
            </a:endParaRPr>
          </a:p>
        </p:txBody>
      </p:sp>
      <p:sp>
        <p:nvSpPr>
          <p:cNvPr id="68" name="Google Shape;68;p13"/>
          <p:cNvSpPr txBox="1"/>
          <p:nvPr/>
        </p:nvSpPr>
        <p:spPr>
          <a:xfrm>
            <a:off x="1407625" y="3111525"/>
            <a:ext cx="435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Open Sans"/>
                <a:ea typeface="Open Sans"/>
                <a:cs typeface="Open Sans"/>
                <a:sym typeface="Open Sans"/>
              </a:rPr>
              <a:t>Ayesha Khan &amp; James Brennan</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ND608 - Principles of Food</a:t>
            </a:r>
            <a:endParaRPr/>
          </a:p>
        </p:txBody>
      </p:sp>
      <p:grpSp>
        <p:nvGrpSpPr>
          <p:cNvPr id="69" name="Google Shape;69;p13"/>
          <p:cNvGrpSpPr/>
          <p:nvPr/>
        </p:nvGrpSpPr>
        <p:grpSpPr>
          <a:xfrm>
            <a:off x="515975" y="3850425"/>
            <a:ext cx="997800" cy="981600"/>
            <a:chOff x="515975" y="3850425"/>
            <a:chExt cx="997800" cy="981600"/>
          </a:xfrm>
        </p:grpSpPr>
        <p:cxnSp>
          <p:nvCxnSpPr>
            <p:cNvPr id="70" name="Google Shape;70;p13"/>
            <p:cNvCxnSpPr/>
            <p:nvPr/>
          </p:nvCxnSpPr>
          <p:spPr>
            <a:xfrm>
              <a:off x="515975" y="3850425"/>
              <a:ext cx="13200" cy="981600"/>
            </a:xfrm>
            <a:prstGeom prst="straightConnector1">
              <a:avLst/>
            </a:prstGeom>
            <a:noFill/>
            <a:ln cap="flat" cmpd="sng" w="9525">
              <a:solidFill>
                <a:schemeClr val="dk2"/>
              </a:solidFill>
              <a:prstDash val="solid"/>
              <a:round/>
              <a:headEnd len="med" w="med" type="none"/>
              <a:tailEnd len="med" w="med" type="none"/>
            </a:ln>
          </p:spPr>
        </p:cxnSp>
        <p:cxnSp>
          <p:nvCxnSpPr>
            <p:cNvPr id="71" name="Google Shape;71;p13"/>
            <p:cNvCxnSpPr/>
            <p:nvPr/>
          </p:nvCxnSpPr>
          <p:spPr>
            <a:xfrm flipH="1">
              <a:off x="529175" y="4824225"/>
              <a:ext cx="984600" cy="7800"/>
            </a:xfrm>
            <a:prstGeom prst="straightConnector1">
              <a:avLst/>
            </a:prstGeom>
            <a:noFill/>
            <a:ln cap="flat" cmpd="sng" w="9525">
              <a:solidFill>
                <a:schemeClr val="dk2"/>
              </a:solidFill>
              <a:prstDash val="solid"/>
              <a:round/>
              <a:headEnd len="med" w="med" type="none"/>
              <a:tailEnd len="med" w="med" type="none"/>
            </a:ln>
          </p:spPr>
        </p:cxnSp>
      </p:grpSp>
      <p:grpSp>
        <p:nvGrpSpPr>
          <p:cNvPr id="72" name="Google Shape;72;p13"/>
          <p:cNvGrpSpPr/>
          <p:nvPr/>
        </p:nvGrpSpPr>
        <p:grpSpPr>
          <a:xfrm rot="10800000">
            <a:off x="7573650" y="599225"/>
            <a:ext cx="997800" cy="981600"/>
            <a:chOff x="515975" y="3850425"/>
            <a:chExt cx="997800" cy="981600"/>
          </a:xfrm>
        </p:grpSpPr>
        <p:cxnSp>
          <p:nvCxnSpPr>
            <p:cNvPr id="73" name="Google Shape;73;p13"/>
            <p:cNvCxnSpPr/>
            <p:nvPr/>
          </p:nvCxnSpPr>
          <p:spPr>
            <a:xfrm>
              <a:off x="515975" y="3850425"/>
              <a:ext cx="13200" cy="981600"/>
            </a:xfrm>
            <a:prstGeom prst="straightConnector1">
              <a:avLst/>
            </a:prstGeom>
            <a:noFill/>
            <a:ln cap="flat" cmpd="sng" w="9525">
              <a:solidFill>
                <a:schemeClr val="dk2"/>
              </a:solidFill>
              <a:prstDash val="solid"/>
              <a:round/>
              <a:headEnd len="med" w="med" type="none"/>
              <a:tailEnd len="med" w="med" type="none"/>
            </a:ln>
          </p:spPr>
        </p:cxnSp>
        <p:cxnSp>
          <p:nvCxnSpPr>
            <p:cNvPr id="74" name="Google Shape;74;p13"/>
            <p:cNvCxnSpPr/>
            <p:nvPr/>
          </p:nvCxnSpPr>
          <p:spPr>
            <a:xfrm flipH="1">
              <a:off x="529175" y="4824225"/>
              <a:ext cx="984600" cy="7800"/>
            </a:xfrm>
            <a:prstGeom prst="straightConnector1">
              <a:avLst/>
            </a:prstGeom>
            <a:noFill/>
            <a:ln cap="flat" cmpd="sng" w="9525">
              <a:solidFill>
                <a:schemeClr val="dk2"/>
              </a:solidFill>
              <a:prstDash val="solid"/>
              <a:round/>
              <a:headEnd len="med" w="med" type="none"/>
              <a:tailEnd len="med" w="med" type="none"/>
            </a:ln>
          </p:spPr>
        </p:cxnSp>
      </p:grpSp>
      <p:grpSp>
        <p:nvGrpSpPr>
          <p:cNvPr id="75" name="Google Shape;75;p13"/>
          <p:cNvGrpSpPr/>
          <p:nvPr/>
        </p:nvGrpSpPr>
        <p:grpSpPr>
          <a:xfrm>
            <a:off x="5127275" y="2431275"/>
            <a:ext cx="3752074" cy="2630974"/>
            <a:chOff x="4332250" y="2908825"/>
            <a:chExt cx="3752074" cy="2630974"/>
          </a:xfrm>
        </p:grpSpPr>
        <p:pic>
          <p:nvPicPr>
            <p:cNvPr id="76" name="Google Shape;76;p13"/>
            <p:cNvPicPr preferRelativeResize="0"/>
            <p:nvPr/>
          </p:nvPicPr>
          <p:blipFill rotWithShape="1">
            <a:blip r:embed="rId4">
              <a:alphaModFix/>
            </a:blip>
            <a:srcRect b="14395" l="0" r="0" t="2347"/>
            <a:stretch/>
          </p:blipFill>
          <p:spPr>
            <a:xfrm>
              <a:off x="6283925" y="2908825"/>
              <a:ext cx="1355175" cy="2005652"/>
            </a:xfrm>
            <a:prstGeom prst="rect">
              <a:avLst/>
            </a:prstGeom>
            <a:noFill/>
            <a:ln>
              <a:noFill/>
            </a:ln>
          </p:spPr>
        </p:pic>
        <p:pic>
          <p:nvPicPr>
            <p:cNvPr id="77" name="Google Shape;77;p13"/>
            <p:cNvPicPr preferRelativeResize="0"/>
            <p:nvPr/>
          </p:nvPicPr>
          <p:blipFill rotWithShape="1">
            <a:blip r:embed="rId5">
              <a:alphaModFix/>
            </a:blip>
            <a:srcRect b="9789" l="0" r="0" t="4483"/>
            <a:stretch/>
          </p:blipFill>
          <p:spPr>
            <a:xfrm>
              <a:off x="4702600" y="2908825"/>
              <a:ext cx="1315999" cy="2005652"/>
            </a:xfrm>
            <a:prstGeom prst="rect">
              <a:avLst/>
            </a:prstGeom>
            <a:noFill/>
            <a:ln>
              <a:noFill/>
            </a:ln>
          </p:spPr>
        </p:pic>
        <p:pic>
          <p:nvPicPr>
            <p:cNvPr id="78" name="Google Shape;78;p13"/>
            <p:cNvPicPr preferRelativeResize="0"/>
            <p:nvPr/>
          </p:nvPicPr>
          <p:blipFill>
            <a:blip r:embed="rId6">
              <a:alphaModFix/>
            </a:blip>
            <a:stretch>
              <a:fillRect/>
            </a:stretch>
          </p:blipFill>
          <p:spPr>
            <a:xfrm>
              <a:off x="4332250" y="3429248"/>
              <a:ext cx="3752074" cy="211055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Materials &amp; Methods: Triangle Test</a:t>
            </a:r>
            <a:endParaRPr/>
          </a:p>
        </p:txBody>
      </p:sp>
      <p:sp>
        <p:nvSpPr>
          <p:cNvPr id="140" name="Google Shape;140;p22"/>
          <p:cNvSpPr txBox="1"/>
          <p:nvPr>
            <p:ph idx="4294967295" type="body"/>
          </p:nvPr>
        </p:nvSpPr>
        <p:spPr>
          <a:xfrm>
            <a:off x="311700" y="1225225"/>
            <a:ext cx="3999900" cy="38466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88"/>
              <a:buNone/>
            </a:pPr>
            <a:r>
              <a:rPr b="1" lang="en" sz="1225" u="sng">
                <a:solidFill>
                  <a:srgbClr val="45818E"/>
                </a:solidFill>
              </a:rPr>
              <a:t>Subjective Evaluation</a:t>
            </a:r>
            <a:r>
              <a:rPr b="1" lang="en" sz="1225">
                <a:solidFill>
                  <a:srgbClr val="45818E"/>
                </a:solidFill>
              </a:rPr>
              <a:t>:</a:t>
            </a:r>
            <a:r>
              <a:rPr lang="en" sz="1225">
                <a:solidFill>
                  <a:srgbClr val="434343"/>
                </a:solidFill>
              </a:rPr>
              <a:t> Ability to differentiate</a:t>
            </a:r>
            <a:endParaRPr sz="1225">
              <a:solidFill>
                <a:srgbClr val="434343"/>
              </a:solidFill>
            </a:endParaRPr>
          </a:p>
          <a:p>
            <a:pPr indent="-306387" lvl="0" marL="457200" rtl="0" algn="l">
              <a:lnSpc>
                <a:spcPct val="105000"/>
              </a:lnSpc>
              <a:spcBef>
                <a:spcPts val="1200"/>
              </a:spcBef>
              <a:spcAft>
                <a:spcPts val="0"/>
              </a:spcAft>
              <a:buClr>
                <a:srgbClr val="434343"/>
              </a:buClr>
              <a:buSzPts val="1225"/>
              <a:buAutoNum type="arabicPeriod"/>
            </a:pPr>
            <a:r>
              <a:rPr lang="en" sz="1225">
                <a:solidFill>
                  <a:srgbClr val="434343"/>
                </a:solidFill>
              </a:rPr>
              <a:t>Assemble patties into hamburger sandwiches following recipe instructions.  Then, cut each hamburger into four even-sized quarters.  </a:t>
            </a:r>
            <a:endParaRPr sz="1225">
              <a:solidFill>
                <a:srgbClr val="434343"/>
              </a:solidFill>
            </a:endParaRPr>
          </a:p>
          <a:p>
            <a:pPr indent="-306387" lvl="0" marL="457200" rtl="0" algn="l">
              <a:lnSpc>
                <a:spcPct val="105000"/>
              </a:lnSpc>
              <a:spcBef>
                <a:spcPts val="1000"/>
              </a:spcBef>
              <a:spcAft>
                <a:spcPts val="0"/>
              </a:spcAft>
              <a:buClr>
                <a:srgbClr val="434343"/>
              </a:buClr>
              <a:buSzPts val="1225"/>
              <a:buAutoNum type="arabicPeriod"/>
            </a:pPr>
            <a:r>
              <a:rPr lang="en" sz="1225">
                <a:solidFill>
                  <a:srgbClr val="434343"/>
                </a:solidFill>
              </a:rPr>
              <a:t>Each subject will receive 3 quarters (2 of one variation, 1 of the other) in a randomly assigned order, shaped like a triangle.  See Figure 1 for subject order. </a:t>
            </a:r>
            <a:endParaRPr sz="1225">
              <a:solidFill>
                <a:srgbClr val="434343"/>
              </a:solidFill>
            </a:endParaRPr>
          </a:p>
          <a:p>
            <a:pPr indent="-306387" lvl="0" marL="457200" rtl="0" algn="l">
              <a:lnSpc>
                <a:spcPct val="105000"/>
              </a:lnSpc>
              <a:spcBef>
                <a:spcPts val="1000"/>
              </a:spcBef>
              <a:spcAft>
                <a:spcPts val="0"/>
              </a:spcAft>
              <a:buClr>
                <a:srgbClr val="434343"/>
              </a:buClr>
              <a:buSzPts val="1225"/>
              <a:buAutoNum type="arabicPeriod"/>
            </a:pPr>
            <a:r>
              <a:rPr lang="en" sz="1225">
                <a:solidFill>
                  <a:srgbClr val="434343"/>
                </a:solidFill>
              </a:rPr>
              <a:t>Each subject's samples will be on a paper plate, with the numbers 1, 2, 3 written off of the food-touching-surface. Subjects will use the scoring card to determine which sample is different from the other two samples (Fig. 2).</a:t>
            </a:r>
            <a:endParaRPr sz="1225">
              <a:solidFill>
                <a:srgbClr val="434343"/>
              </a:solidFill>
            </a:endParaRPr>
          </a:p>
        </p:txBody>
      </p:sp>
      <p:pic>
        <p:nvPicPr>
          <p:cNvPr id="141" name="Google Shape;141;p22"/>
          <p:cNvPicPr preferRelativeResize="0"/>
          <p:nvPr/>
        </p:nvPicPr>
        <p:blipFill>
          <a:blip r:embed="rId3">
            <a:alphaModFix/>
          </a:blip>
          <a:stretch>
            <a:fillRect/>
          </a:stretch>
        </p:blipFill>
        <p:spPr>
          <a:xfrm>
            <a:off x="4709450" y="1066600"/>
            <a:ext cx="3924250" cy="2833750"/>
          </a:xfrm>
          <a:prstGeom prst="rect">
            <a:avLst/>
          </a:prstGeom>
          <a:noFill/>
          <a:ln>
            <a:noFill/>
          </a:ln>
        </p:spPr>
      </p:pic>
      <p:pic>
        <p:nvPicPr>
          <p:cNvPr id="142" name="Google Shape;142;p22"/>
          <p:cNvPicPr preferRelativeResize="0"/>
          <p:nvPr/>
        </p:nvPicPr>
        <p:blipFill>
          <a:blip r:embed="rId4">
            <a:alphaModFix/>
          </a:blip>
          <a:stretch>
            <a:fillRect/>
          </a:stretch>
        </p:blipFill>
        <p:spPr>
          <a:xfrm>
            <a:off x="4709450" y="4027650"/>
            <a:ext cx="3924250" cy="994450"/>
          </a:xfrm>
          <a:prstGeom prst="rect">
            <a:avLst/>
          </a:prstGeom>
          <a:noFill/>
          <a:ln>
            <a:noFill/>
          </a:ln>
        </p:spPr>
      </p:pic>
      <p:sp>
        <p:nvSpPr>
          <p:cNvPr id="143" name="Google Shape;143;p22"/>
          <p:cNvSpPr txBox="1"/>
          <p:nvPr/>
        </p:nvSpPr>
        <p:spPr>
          <a:xfrm>
            <a:off x="7888800" y="864325"/>
            <a:ext cx="7449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Open Sans"/>
                <a:ea typeface="Open Sans"/>
                <a:cs typeface="Open Sans"/>
                <a:sym typeface="Open Sans"/>
              </a:rPr>
              <a:t>Figure 1.</a:t>
            </a:r>
            <a:endParaRPr sz="1100">
              <a:solidFill>
                <a:schemeClr val="dk1"/>
              </a:solidFill>
              <a:latin typeface="Open Sans"/>
              <a:ea typeface="Open Sans"/>
              <a:cs typeface="Open Sans"/>
              <a:sym typeface="Open Sans"/>
            </a:endParaRPr>
          </a:p>
        </p:txBody>
      </p:sp>
      <p:sp>
        <p:nvSpPr>
          <p:cNvPr id="144" name="Google Shape;144;p22"/>
          <p:cNvSpPr txBox="1"/>
          <p:nvPr/>
        </p:nvSpPr>
        <p:spPr>
          <a:xfrm>
            <a:off x="7888800" y="3829850"/>
            <a:ext cx="7449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Open Sans"/>
                <a:ea typeface="Open Sans"/>
                <a:cs typeface="Open Sans"/>
                <a:sym typeface="Open Sans"/>
              </a:rPr>
              <a:t>Figure 2.</a:t>
            </a:r>
            <a:endParaRPr sz="1100">
              <a:solidFill>
                <a:schemeClr val="dk1"/>
              </a:solidFill>
              <a:latin typeface="Open Sans"/>
              <a:ea typeface="Open Sans"/>
              <a:cs typeface="Open Sans"/>
              <a:sym typeface="Open Sans"/>
            </a:endParaRPr>
          </a:p>
        </p:txBody>
      </p:sp>
      <p:pic>
        <p:nvPicPr>
          <p:cNvPr id="145" name="Google Shape;145;p22"/>
          <p:cNvPicPr preferRelativeResize="0"/>
          <p:nvPr/>
        </p:nvPicPr>
        <p:blipFill rotWithShape="1">
          <a:blip r:embed="rId5">
            <a:alphaModFix/>
          </a:blip>
          <a:srcRect b="14809" l="13546" r="15456" t="19166"/>
          <a:stretch/>
        </p:blipFill>
        <p:spPr>
          <a:xfrm>
            <a:off x="4101500" y="1388575"/>
            <a:ext cx="4925425" cy="2576399"/>
          </a:xfrm>
          <a:prstGeom prst="rect">
            <a:avLst/>
          </a:prstGeom>
          <a:noFill/>
          <a:ln>
            <a:noFill/>
          </a:ln>
        </p:spPr>
      </p:pic>
      <p:pic>
        <p:nvPicPr>
          <p:cNvPr id="146" name="Google Shape;146;p22"/>
          <p:cNvPicPr preferRelativeResize="0"/>
          <p:nvPr/>
        </p:nvPicPr>
        <p:blipFill rotWithShape="1">
          <a:blip r:embed="rId6">
            <a:alphaModFix/>
          </a:blip>
          <a:srcRect b="25838" l="0" r="0" t="23209"/>
          <a:stretch/>
        </p:blipFill>
        <p:spPr>
          <a:xfrm>
            <a:off x="4038950" y="632655"/>
            <a:ext cx="4513026" cy="40882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000"/>
                                        <p:tgtEl>
                                          <p:spTgt spid="1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145"/>
                                        </p:tgtEl>
                                        <p:attrNameLst>
                                          <p:attrName>ppt_y</p:attrName>
                                        </p:attrNameLst>
                                      </p:cBhvr>
                                      <p:tavLst>
                                        <p:tav fmla="" tm="0">
                                          <p:val>
                                            <p:strVal val="#ppt_y"/>
                                          </p:val>
                                        </p:tav>
                                        <p:tav fmla="" tm="100000">
                                          <p:val>
                                            <p:strVal val="#ppt_y-1"/>
                                          </p:val>
                                        </p:tav>
                                      </p:tavLst>
                                    </p:anim>
                                    <p:set>
                                      <p:cBhvr>
                                        <p:cTn dur="1" fill="hold">
                                          <p:stCondLst>
                                            <p:cond delay="1000"/>
                                          </p:stCondLst>
                                        </p:cTn>
                                        <p:tgtEl>
                                          <p:spTgt spid="14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000"/>
                                        <p:tgtEl>
                                          <p:spTgt spid="1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1000"/>
                                        <p:tgtEl>
                                          <p:spTgt spid="146"/>
                                        </p:tgtEl>
                                        <p:attrNameLst>
                                          <p:attrName>ppt_y</p:attrName>
                                        </p:attrNameLst>
                                      </p:cBhvr>
                                      <p:tavLst>
                                        <p:tav fmla="" tm="0">
                                          <p:val>
                                            <p:strVal val="#ppt_y"/>
                                          </p:val>
                                        </p:tav>
                                        <p:tav fmla="" tm="100000">
                                          <p:val>
                                            <p:strVal val="#ppt_y+1"/>
                                          </p:val>
                                        </p:tav>
                                      </p:tavLst>
                                    </p:anim>
                                    <p:set>
                                      <p:cBhvr>
                                        <p:cTn dur="1" fill="hold">
                                          <p:stCondLst>
                                            <p:cond delay="1000"/>
                                          </p:stCondLst>
                                        </p:cTn>
                                        <p:tgtEl>
                                          <p:spTgt spid="14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0" name="Shape 150"/>
        <p:cNvGrpSpPr/>
        <p:nvPr/>
      </p:nvGrpSpPr>
      <p:grpSpPr>
        <a:xfrm>
          <a:off x="0" y="0"/>
          <a:ext cx="0" cy="0"/>
          <a:chOff x="0" y="0"/>
          <a:chExt cx="0" cy="0"/>
        </a:xfrm>
      </p:grpSpPr>
      <p:sp>
        <p:nvSpPr>
          <p:cNvPr id="151" name="Google Shape;151;p2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Materials &amp; Methods: Triangle Test</a:t>
            </a:r>
            <a:endParaRPr/>
          </a:p>
        </p:txBody>
      </p:sp>
      <p:sp>
        <p:nvSpPr>
          <p:cNvPr id="152" name="Google Shape;152;p23"/>
          <p:cNvSpPr txBox="1"/>
          <p:nvPr>
            <p:ph idx="4294967295" type="body"/>
          </p:nvPr>
        </p:nvSpPr>
        <p:spPr>
          <a:xfrm>
            <a:off x="311700" y="1225225"/>
            <a:ext cx="3999900" cy="38466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None/>
            </a:pPr>
            <a:r>
              <a:rPr lang="en" sz="2120" u="sng">
                <a:solidFill>
                  <a:srgbClr val="434343"/>
                </a:solidFill>
              </a:rPr>
              <a:t>Subjective Evaluation</a:t>
            </a:r>
            <a:r>
              <a:rPr lang="en" sz="2120">
                <a:solidFill>
                  <a:srgbClr val="434343"/>
                </a:solidFill>
              </a:rPr>
              <a:t>: Ability to differentiate</a:t>
            </a:r>
            <a:endParaRPr sz="2120">
              <a:solidFill>
                <a:srgbClr val="434343"/>
              </a:solidFill>
            </a:endParaRPr>
          </a:p>
          <a:p>
            <a:pPr indent="-312737" lvl="0" marL="457200" rtl="0" algn="l">
              <a:spcBef>
                <a:spcPts val="1200"/>
              </a:spcBef>
              <a:spcAft>
                <a:spcPts val="0"/>
              </a:spcAft>
              <a:buClr>
                <a:srgbClr val="434343"/>
              </a:buClr>
              <a:buSzPct val="100000"/>
              <a:buAutoNum type="arabicPeriod"/>
            </a:pPr>
            <a:r>
              <a:rPr lang="en" sz="2120">
                <a:solidFill>
                  <a:srgbClr val="434343"/>
                </a:solidFill>
              </a:rPr>
              <a:t>Assemble patties into hamburger sandwiches following recipe instructions.  Then, cut each hamburger into four even-sized quarters.  </a:t>
            </a:r>
            <a:endParaRPr sz="2120">
              <a:solidFill>
                <a:srgbClr val="434343"/>
              </a:solidFill>
            </a:endParaRPr>
          </a:p>
          <a:p>
            <a:pPr indent="-312737" lvl="0" marL="457200" rtl="0" algn="l">
              <a:spcBef>
                <a:spcPts val="1000"/>
              </a:spcBef>
              <a:spcAft>
                <a:spcPts val="0"/>
              </a:spcAft>
              <a:buClr>
                <a:srgbClr val="434343"/>
              </a:buClr>
              <a:buSzPct val="100000"/>
              <a:buAutoNum type="arabicPeriod"/>
            </a:pPr>
            <a:r>
              <a:rPr lang="en" sz="2120">
                <a:solidFill>
                  <a:srgbClr val="434343"/>
                </a:solidFill>
              </a:rPr>
              <a:t>Each subject will receive 3 quarters (2 of one variation, 1 of the other) in a randomly assigned order, shaped like a triangle.  See Figure 1 for subject order. </a:t>
            </a:r>
            <a:endParaRPr sz="2120">
              <a:solidFill>
                <a:srgbClr val="434343"/>
              </a:solidFill>
            </a:endParaRPr>
          </a:p>
          <a:p>
            <a:pPr indent="-312737" lvl="0" marL="457200" rtl="0" algn="l">
              <a:spcBef>
                <a:spcPts val="1000"/>
              </a:spcBef>
              <a:spcAft>
                <a:spcPts val="0"/>
              </a:spcAft>
              <a:buClr>
                <a:srgbClr val="434343"/>
              </a:buClr>
              <a:buSzPct val="100000"/>
              <a:buAutoNum type="arabicPeriod"/>
            </a:pPr>
            <a:r>
              <a:rPr lang="en" sz="2120">
                <a:solidFill>
                  <a:srgbClr val="434343"/>
                </a:solidFill>
              </a:rPr>
              <a:t>Each subject's samples will be on a paper plate, with the numbers 1, 2, 3 written off of the food-touching-surface. Subjects will use the scoring card to determine which sample is different from the other two samples (Fig. 2).</a:t>
            </a:r>
            <a:endParaRPr sz="2120">
              <a:solidFill>
                <a:srgbClr val="434343"/>
              </a:solidFill>
            </a:endParaRPr>
          </a:p>
        </p:txBody>
      </p:sp>
      <p:pic>
        <p:nvPicPr>
          <p:cNvPr id="153" name="Google Shape;153;p23"/>
          <p:cNvPicPr preferRelativeResize="0"/>
          <p:nvPr/>
        </p:nvPicPr>
        <p:blipFill>
          <a:blip r:embed="rId3">
            <a:alphaModFix/>
          </a:blip>
          <a:stretch>
            <a:fillRect/>
          </a:stretch>
        </p:blipFill>
        <p:spPr>
          <a:xfrm>
            <a:off x="4709450" y="1066600"/>
            <a:ext cx="3924250" cy="2833750"/>
          </a:xfrm>
          <a:prstGeom prst="rect">
            <a:avLst/>
          </a:prstGeom>
          <a:noFill/>
          <a:ln>
            <a:noFill/>
          </a:ln>
        </p:spPr>
      </p:pic>
      <p:pic>
        <p:nvPicPr>
          <p:cNvPr id="154" name="Google Shape;154;p23"/>
          <p:cNvPicPr preferRelativeResize="0"/>
          <p:nvPr/>
        </p:nvPicPr>
        <p:blipFill>
          <a:blip r:embed="rId4">
            <a:alphaModFix/>
          </a:blip>
          <a:stretch>
            <a:fillRect/>
          </a:stretch>
        </p:blipFill>
        <p:spPr>
          <a:xfrm>
            <a:off x="4709450" y="4027650"/>
            <a:ext cx="3924250" cy="994450"/>
          </a:xfrm>
          <a:prstGeom prst="rect">
            <a:avLst/>
          </a:prstGeom>
          <a:noFill/>
          <a:ln>
            <a:noFill/>
          </a:ln>
        </p:spPr>
      </p:pic>
      <p:sp>
        <p:nvSpPr>
          <p:cNvPr id="155" name="Google Shape;155;p23"/>
          <p:cNvSpPr txBox="1"/>
          <p:nvPr/>
        </p:nvSpPr>
        <p:spPr>
          <a:xfrm>
            <a:off x="7888800" y="864325"/>
            <a:ext cx="7449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Open Sans"/>
                <a:ea typeface="Open Sans"/>
                <a:cs typeface="Open Sans"/>
                <a:sym typeface="Open Sans"/>
              </a:rPr>
              <a:t>Figure 1.</a:t>
            </a:r>
            <a:endParaRPr sz="1100">
              <a:solidFill>
                <a:schemeClr val="dk1"/>
              </a:solidFill>
              <a:latin typeface="Open Sans"/>
              <a:ea typeface="Open Sans"/>
              <a:cs typeface="Open Sans"/>
              <a:sym typeface="Open Sans"/>
            </a:endParaRPr>
          </a:p>
        </p:txBody>
      </p:sp>
      <p:sp>
        <p:nvSpPr>
          <p:cNvPr id="156" name="Google Shape;156;p23"/>
          <p:cNvSpPr txBox="1"/>
          <p:nvPr/>
        </p:nvSpPr>
        <p:spPr>
          <a:xfrm>
            <a:off x="7888800" y="3829850"/>
            <a:ext cx="7449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Open Sans"/>
                <a:ea typeface="Open Sans"/>
                <a:cs typeface="Open Sans"/>
                <a:sym typeface="Open Sans"/>
              </a:rPr>
              <a:t>Figure 2.</a:t>
            </a:r>
            <a:endParaRPr sz="1100">
              <a:solidFill>
                <a:schemeClr val="dk1"/>
              </a:solidFill>
              <a:latin typeface="Open Sans"/>
              <a:ea typeface="Open Sans"/>
              <a:cs typeface="Open Sans"/>
              <a:sym typeface="Open Sans"/>
            </a:endParaRPr>
          </a:p>
        </p:txBody>
      </p:sp>
      <p:sp>
        <p:nvSpPr>
          <p:cNvPr id="157" name="Google Shape;157;p23"/>
          <p:cNvSpPr txBox="1"/>
          <p:nvPr/>
        </p:nvSpPr>
        <p:spPr>
          <a:xfrm>
            <a:off x="6232550" y="40500"/>
            <a:ext cx="3146100" cy="8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lt1"/>
                </a:solidFill>
                <a:highlight>
                  <a:srgbClr val="FF0000"/>
                </a:highlight>
                <a:latin typeface="Open Sans"/>
                <a:ea typeface="Open Sans"/>
                <a:cs typeface="Open Sans"/>
                <a:sym typeface="Open Sans"/>
              </a:rPr>
              <a:t>SEE SPEAKER NOTES :)</a:t>
            </a:r>
            <a:endParaRPr sz="2700">
              <a:solidFill>
                <a:schemeClr val="lt1"/>
              </a:solidFill>
              <a:highlight>
                <a:srgbClr val="FF0000"/>
              </a:highlight>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Materials &amp; Methods: Juiciness - Cooking Loss</a:t>
            </a:r>
            <a:endParaRPr/>
          </a:p>
        </p:txBody>
      </p:sp>
      <p:sp>
        <p:nvSpPr>
          <p:cNvPr id="163" name="Google Shape;163;p24"/>
          <p:cNvSpPr txBox="1"/>
          <p:nvPr>
            <p:ph idx="1" type="body"/>
          </p:nvPr>
        </p:nvSpPr>
        <p:spPr>
          <a:xfrm>
            <a:off x="311700" y="1225225"/>
            <a:ext cx="4413900" cy="36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u="sng">
                <a:solidFill>
                  <a:srgbClr val="45818E"/>
                </a:solidFill>
              </a:rPr>
              <a:t>Objective Evaluation</a:t>
            </a:r>
            <a:r>
              <a:rPr b="1" lang="en" sz="1400">
                <a:solidFill>
                  <a:srgbClr val="45818E"/>
                </a:solidFill>
              </a:rPr>
              <a:t>:</a:t>
            </a:r>
            <a:r>
              <a:rPr lang="en" sz="1400">
                <a:solidFill>
                  <a:srgbClr val="434343"/>
                </a:solidFill>
              </a:rPr>
              <a:t> Juiciness</a:t>
            </a:r>
            <a:endParaRPr sz="1400">
              <a:solidFill>
                <a:srgbClr val="434343"/>
              </a:solidFill>
            </a:endParaRPr>
          </a:p>
          <a:p>
            <a:pPr indent="-317500" lvl="0" marL="457200" rtl="0" algn="l">
              <a:spcBef>
                <a:spcPts val="1200"/>
              </a:spcBef>
              <a:spcAft>
                <a:spcPts val="0"/>
              </a:spcAft>
              <a:buClr>
                <a:srgbClr val="434343"/>
              </a:buClr>
              <a:buSzPts val="1400"/>
              <a:buAutoNum type="arabicPeriod"/>
            </a:pPr>
            <a:r>
              <a:rPr lang="en" sz="1400">
                <a:solidFill>
                  <a:srgbClr val="434343"/>
                </a:solidFill>
              </a:rPr>
              <a:t>All beef patties will be made and cooked to recipe specifications.  Be sure each patty is exactly 113g while in the raw state prior to cooking.</a:t>
            </a:r>
            <a:endParaRPr sz="1400">
              <a:solidFill>
                <a:srgbClr val="434343"/>
              </a:solidFill>
            </a:endParaRPr>
          </a:p>
          <a:p>
            <a:pPr indent="-317500" lvl="0" marL="457200" rtl="0" algn="l">
              <a:spcBef>
                <a:spcPts val="1000"/>
              </a:spcBef>
              <a:spcAft>
                <a:spcPts val="0"/>
              </a:spcAft>
              <a:buClr>
                <a:srgbClr val="434343"/>
              </a:buClr>
              <a:buSzPts val="1400"/>
              <a:buAutoNum type="arabicPeriod"/>
            </a:pPr>
            <a:r>
              <a:rPr lang="en" sz="1400">
                <a:solidFill>
                  <a:srgbClr val="434343"/>
                </a:solidFill>
              </a:rPr>
              <a:t>After cooking and 5 minutes of resting, weigh each patty individually and record weight.</a:t>
            </a:r>
            <a:endParaRPr sz="1400">
              <a:solidFill>
                <a:srgbClr val="434343"/>
              </a:solidFill>
            </a:endParaRPr>
          </a:p>
          <a:p>
            <a:pPr indent="-317500" lvl="0" marL="457200" rtl="0" algn="l">
              <a:spcBef>
                <a:spcPts val="1000"/>
              </a:spcBef>
              <a:spcAft>
                <a:spcPts val="0"/>
              </a:spcAft>
              <a:buClr>
                <a:srgbClr val="434343"/>
              </a:buClr>
              <a:buSzPts val="1400"/>
              <a:buAutoNum type="arabicPeriod"/>
            </a:pPr>
            <a:r>
              <a:rPr lang="en" sz="1400">
                <a:solidFill>
                  <a:srgbClr val="434343"/>
                </a:solidFill>
              </a:rPr>
              <a:t>Complete cooking loss card to assess difference in pre/post-cooking states.</a:t>
            </a:r>
            <a:endParaRPr sz="1400">
              <a:solidFill>
                <a:srgbClr val="434343"/>
              </a:solidFill>
            </a:endParaRPr>
          </a:p>
          <a:p>
            <a:pPr indent="-317500" lvl="0" marL="457200" rtl="0" algn="l">
              <a:spcBef>
                <a:spcPts val="0"/>
              </a:spcBef>
              <a:spcAft>
                <a:spcPts val="0"/>
              </a:spcAft>
              <a:buClr>
                <a:srgbClr val="434343"/>
              </a:buClr>
              <a:buSzPts val="1400"/>
              <a:buAutoNum type="arabicPeriod"/>
            </a:pPr>
            <a:r>
              <a:rPr lang="en" sz="1400">
                <a:solidFill>
                  <a:srgbClr val="434343"/>
                </a:solidFill>
              </a:rPr>
              <a:t>Statistical analysis: unpaired t-test to examine relationship between amounts of cooking loss between varieties</a:t>
            </a:r>
            <a:endParaRPr sz="1400">
              <a:solidFill>
                <a:srgbClr val="434343"/>
              </a:solidFill>
            </a:endParaRPr>
          </a:p>
        </p:txBody>
      </p:sp>
      <p:pic>
        <p:nvPicPr>
          <p:cNvPr id="164" name="Google Shape;164;p24"/>
          <p:cNvPicPr preferRelativeResize="0"/>
          <p:nvPr/>
        </p:nvPicPr>
        <p:blipFill>
          <a:blip r:embed="rId3">
            <a:alphaModFix/>
          </a:blip>
          <a:stretch>
            <a:fillRect/>
          </a:stretch>
        </p:blipFill>
        <p:spPr>
          <a:xfrm>
            <a:off x="4725500" y="1108198"/>
            <a:ext cx="4320149" cy="1463550"/>
          </a:xfrm>
          <a:prstGeom prst="rect">
            <a:avLst/>
          </a:prstGeom>
          <a:noFill/>
          <a:ln>
            <a:noFill/>
          </a:ln>
        </p:spPr>
      </p:pic>
      <p:pic>
        <p:nvPicPr>
          <p:cNvPr id="165" name="Google Shape;165;p24"/>
          <p:cNvPicPr preferRelativeResize="0"/>
          <p:nvPr/>
        </p:nvPicPr>
        <p:blipFill>
          <a:blip r:embed="rId4">
            <a:alphaModFix/>
          </a:blip>
          <a:stretch>
            <a:fillRect/>
          </a:stretch>
        </p:blipFill>
        <p:spPr>
          <a:xfrm>
            <a:off x="5289650" y="2393226"/>
            <a:ext cx="1525476" cy="2712003"/>
          </a:xfrm>
          <a:prstGeom prst="rect">
            <a:avLst/>
          </a:prstGeom>
          <a:noFill/>
          <a:ln>
            <a:noFill/>
          </a:ln>
        </p:spPr>
      </p:pic>
      <p:pic>
        <p:nvPicPr>
          <p:cNvPr id="166" name="Google Shape;166;p24"/>
          <p:cNvPicPr preferRelativeResize="0"/>
          <p:nvPr/>
        </p:nvPicPr>
        <p:blipFill rotWithShape="1">
          <a:blip r:embed="rId5">
            <a:alphaModFix/>
          </a:blip>
          <a:srcRect b="7536" l="0" r="0" t="10098"/>
          <a:stretch/>
        </p:blipFill>
        <p:spPr>
          <a:xfrm>
            <a:off x="7090300" y="2633350"/>
            <a:ext cx="1563126" cy="22887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ppt_w</p:attrName>
                                        </p:attrNameLst>
                                      </p:cBhvr>
                                      <p:tavLst>
                                        <p:tav fmla="" tm="0">
                                          <p:val>
                                            <p:strVal val="0"/>
                                          </p:val>
                                        </p:tav>
                                        <p:tav fmla="" tm="100000">
                                          <p:val>
                                            <p:strVal val="#ppt_w"/>
                                          </p:val>
                                        </p:tav>
                                      </p:tavLst>
                                    </p:anim>
                                    <p:anim calcmode="lin" valueType="num">
                                      <p:cBhvr additive="base">
                                        <p:cTn dur="1000"/>
                                        <p:tgtEl>
                                          <p:spTgt spid="16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ppt_w</p:attrName>
                                        </p:attrNameLst>
                                      </p:cBhvr>
                                      <p:tavLst>
                                        <p:tav fmla="" tm="0">
                                          <p:val>
                                            <p:strVal val="0"/>
                                          </p:val>
                                        </p:tav>
                                        <p:tav fmla="" tm="100000">
                                          <p:val>
                                            <p:strVal val="#ppt_w"/>
                                          </p:val>
                                        </p:tav>
                                      </p:tavLst>
                                    </p:anim>
                                    <p:anim calcmode="lin" valueType="num">
                                      <p:cBhvr additive="base">
                                        <p:cTn dur="1000"/>
                                        <p:tgtEl>
                                          <p:spTgt spid="16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000"/>
                                        <p:tgtEl>
                                          <p:spTgt spid="165"/>
                                        </p:tgtEl>
                                        <p:attrNameLst>
                                          <p:attrName>ppt_w</p:attrName>
                                        </p:attrNameLst>
                                      </p:cBhvr>
                                      <p:tavLst>
                                        <p:tav fmla="" tm="0">
                                          <p:val>
                                            <p:strVal val="#ppt_w"/>
                                          </p:val>
                                        </p:tav>
                                        <p:tav fmla="" tm="100000">
                                          <p:val>
                                            <p:strVal val="0"/>
                                          </p:val>
                                        </p:tav>
                                      </p:tavLst>
                                    </p:anim>
                                    <p:anim calcmode="lin" valueType="num">
                                      <p:cBhvr additive="base">
                                        <p:cTn dur="1000"/>
                                        <p:tgtEl>
                                          <p:spTgt spid="165"/>
                                        </p:tgtEl>
                                        <p:attrNameLst>
                                          <p:attrName>ppt_h</p:attrName>
                                        </p:attrNameLst>
                                      </p:cBhvr>
                                      <p:tavLst>
                                        <p:tav fmla="" tm="0">
                                          <p:val>
                                            <p:strVal val="#ppt_h"/>
                                          </p:val>
                                        </p:tav>
                                        <p:tav fmla="" tm="100000">
                                          <p:val>
                                            <p:strVal val="0"/>
                                          </p:val>
                                        </p:tav>
                                      </p:tavLst>
                                    </p:anim>
                                    <p:set>
                                      <p:cBhvr>
                                        <p:cTn dur="1" fill="hold">
                                          <p:stCondLst>
                                            <p:cond delay="1000"/>
                                          </p:stCondLst>
                                        </p:cTn>
                                        <p:tgtEl>
                                          <p:spTgt spid="16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000"/>
                                        <p:tgtEl>
                                          <p:spTgt spid="166"/>
                                        </p:tgtEl>
                                        <p:attrNameLst>
                                          <p:attrName>ppt_w</p:attrName>
                                        </p:attrNameLst>
                                      </p:cBhvr>
                                      <p:tavLst>
                                        <p:tav fmla="" tm="0">
                                          <p:val>
                                            <p:strVal val="#ppt_w"/>
                                          </p:val>
                                        </p:tav>
                                        <p:tav fmla="" tm="100000">
                                          <p:val>
                                            <p:strVal val="0"/>
                                          </p:val>
                                        </p:tav>
                                      </p:tavLst>
                                    </p:anim>
                                    <p:anim calcmode="lin" valueType="num">
                                      <p:cBhvr additive="base">
                                        <p:cTn dur="1000"/>
                                        <p:tgtEl>
                                          <p:spTgt spid="166"/>
                                        </p:tgtEl>
                                        <p:attrNameLst>
                                          <p:attrName>ppt_h</p:attrName>
                                        </p:attrNameLst>
                                      </p:cBhvr>
                                      <p:tavLst>
                                        <p:tav fmla="" tm="0">
                                          <p:val>
                                            <p:strVal val="#ppt_h"/>
                                          </p:val>
                                        </p:tav>
                                        <p:tav fmla="" tm="100000">
                                          <p:val>
                                            <p:strVal val="0"/>
                                          </p:val>
                                        </p:tav>
                                      </p:tavLst>
                                    </p:anim>
                                    <p:set>
                                      <p:cBhvr>
                                        <p:cTn dur="1" fill="hold">
                                          <p:stCondLst>
                                            <p:cond delay="1000"/>
                                          </p:stCondLst>
                                        </p:cTn>
                                        <p:tgtEl>
                                          <p:spTgt spid="16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Ability to Differentiate - Triangle Test</a:t>
            </a:r>
            <a:endParaRPr/>
          </a:p>
        </p:txBody>
      </p:sp>
      <p:pic>
        <p:nvPicPr>
          <p:cNvPr id="172" name="Google Shape;172;p25" title="Chart"/>
          <p:cNvPicPr preferRelativeResize="0"/>
          <p:nvPr/>
        </p:nvPicPr>
        <p:blipFill>
          <a:blip r:embed="rId3">
            <a:alphaModFix/>
          </a:blip>
          <a:stretch>
            <a:fillRect/>
          </a:stretch>
        </p:blipFill>
        <p:spPr>
          <a:xfrm>
            <a:off x="420425" y="1225213"/>
            <a:ext cx="5539577" cy="3422225"/>
          </a:xfrm>
          <a:prstGeom prst="rect">
            <a:avLst/>
          </a:prstGeom>
          <a:noFill/>
          <a:ln>
            <a:noFill/>
          </a:ln>
        </p:spPr>
      </p:pic>
      <p:pic>
        <p:nvPicPr>
          <p:cNvPr id="173" name="Google Shape;173;p25"/>
          <p:cNvPicPr preferRelativeResize="0"/>
          <p:nvPr/>
        </p:nvPicPr>
        <p:blipFill rotWithShape="1">
          <a:blip r:embed="rId4">
            <a:alphaModFix/>
          </a:blip>
          <a:srcRect b="24642" l="0" r="0" t="20825"/>
          <a:stretch/>
        </p:blipFill>
        <p:spPr>
          <a:xfrm>
            <a:off x="5666025" y="1315025"/>
            <a:ext cx="3166275" cy="3069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6"/>
          <p:cNvSpPr txBox="1"/>
          <p:nvPr>
            <p:ph type="title"/>
          </p:nvPr>
        </p:nvSpPr>
        <p:spPr>
          <a:xfrm>
            <a:off x="311700" y="267575"/>
            <a:ext cx="8520600" cy="8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Results: Juiciness - Cooking Loss</a:t>
            </a:r>
            <a:endParaRPr/>
          </a:p>
        </p:txBody>
      </p:sp>
      <p:sp>
        <p:nvSpPr>
          <p:cNvPr id="179" name="Google Shape;179;p26"/>
          <p:cNvSpPr txBox="1"/>
          <p:nvPr>
            <p:ph idx="1" type="body"/>
          </p:nvPr>
        </p:nvSpPr>
        <p:spPr>
          <a:xfrm>
            <a:off x="311700" y="3906725"/>
            <a:ext cx="8520600" cy="672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0" name="Google Shape;180;p26" title="Chart"/>
          <p:cNvPicPr preferRelativeResize="0"/>
          <p:nvPr/>
        </p:nvPicPr>
        <p:blipFill>
          <a:blip r:embed="rId3">
            <a:alphaModFix/>
          </a:blip>
          <a:stretch>
            <a:fillRect/>
          </a:stretch>
        </p:blipFill>
        <p:spPr>
          <a:xfrm>
            <a:off x="275550" y="2612675"/>
            <a:ext cx="3909574" cy="2414100"/>
          </a:xfrm>
          <a:prstGeom prst="rect">
            <a:avLst/>
          </a:prstGeom>
          <a:noFill/>
          <a:ln>
            <a:noFill/>
          </a:ln>
        </p:spPr>
      </p:pic>
      <p:pic>
        <p:nvPicPr>
          <p:cNvPr id="181" name="Google Shape;181;p26" title="Chart"/>
          <p:cNvPicPr preferRelativeResize="0"/>
          <p:nvPr/>
        </p:nvPicPr>
        <p:blipFill>
          <a:blip r:embed="rId4">
            <a:alphaModFix/>
          </a:blip>
          <a:stretch>
            <a:fillRect/>
          </a:stretch>
        </p:blipFill>
        <p:spPr>
          <a:xfrm>
            <a:off x="4853125" y="2612675"/>
            <a:ext cx="3909580" cy="2414100"/>
          </a:xfrm>
          <a:prstGeom prst="rect">
            <a:avLst/>
          </a:prstGeom>
          <a:noFill/>
          <a:ln>
            <a:noFill/>
          </a:ln>
        </p:spPr>
      </p:pic>
      <p:graphicFrame>
        <p:nvGraphicFramePr>
          <p:cNvPr id="182" name="Google Shape;182;p26"/>
          <p:cNvGraphicFramePr/>
          <p:nvPr/>
        </p:nvGraphicFramePr>
        <p:xfrm>
          <a:off x="412725" y="905075"/>
          <a:ext cx="3000000" cy="3000000"/>
        </p:xfrm>
        <a:graphic>
          <a:graphicData uri="http://schemas.openxmlformats.org/drawingml/2006/table">
            <a:tbl>
              <a:tblPr>
                <a:noFill/>
                <a:tableStyleId>{1C0DE943-CB67-47BB-BB0D-29553D229145}</a:tableStyleId>
              </a:tblPr>
              <a:tblGrid>
                <a:gridCol w="1168450"/>
                <a:gridCol w="1090525"/>
                <a:gridCol w="1376225"/>
              </a:tblGrid>
              <a:tr h="394525">
                <a:tc gridSpan="3">
                  <a:txBody>
                    <a:bodyPr/>
                    <a:lstStyle/>
                    <a:p>
                      <a:pPr indent="0" lvl="0" marL="0" rtl="0" algn="l">
                        <a:spcBef>
                          <a:spcPts val="0"/>
                        </a:spcBef>
                        <a:spcAft>
                          <a:spcPts val="0"/>
                        </a:spcAft>
                        <a:buNone/>
                      </a:pPr>
                      <a:r>
                        <a:rPr b="1" lang="en" sz="900"/>
                        <a:t>The Effects of Ground Beef Leanness on Burger Juiciness as Indicated by </a:t>
                      </a:r>
                      <a:r>
                        <a:rPr b="1" lang="en" sz="900" u="sng"/>
                        <a:t>Weight Remaining </a:t>
                      </a:r>
                      <a:r>
                        <a:rPr b="1" lang="en" sz="900"/>
                        <a:t>After Cooking</a:t>
                      </a:r>
                      <a:r>
                        <a:rPr lang="en" sz="900"/>
                        <a:t>    	</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r>
              <a:tr h="282375">
                <a:tc>
                  <a:txBody>
                    <a:bodyPr/>
                    <a:lstStyle/>
                    <a:p>
                      <a:pPr indent="0" lvl="0" marL="0" rtl="0" algn="l">
                        <a:spcBef>
                          <a:spcPts val="0"/>
                        </a:spcBef>
                        <a:spcAft>
                          <a:spcPts val="0"/>
                        </a:spcAft>
                        <a:buNone/>
                      </a:pPr>
                      <a:r>
                        <a:rPr lang="en" sz="900"/>
                        <a:t>Ground Beef Type</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Cooked Weight</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 of Weight Remaining</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61875">
                <a:tc>
                  <a:txBody>
                    <a:bodyPr/>
                    <a:lstStyle/>
                    <a:p>
                      <a:pPr indent="0" lvl="0" marL="0" rtl="0" algn="l">
                        <a:spcBef>
                          <a:spcPts val="0"/>
                        </a:spcBef>
                        <a:spcAft>
                          <a:spcPts val="0"/>
                        </a:spcAft>
                        <a:buNone/>
                      </a:pPr>
                      <a:r>
                        <a:rPr lang="en" sz="900"/>
                        <a:t>Control - 80/20</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80.75</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72</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7725">
                <a:tc>
                  <a:txBody>
                    <a:bodyPr/>
                    <a:lstStyle/>
                    <a:p>
                      <a:pPr indent="0" lvl="0" marL="0" rtl="0" algn="l">
                        <a:spcBef>
                          <a:spcPts val="0"/>
                        </a:spcBef>
                        <a:spcAft>
                          <a:spcPts val="0"/>
                        </a:spcAft>
                        <a:buNone/>
                      </a:pPr>
                      <a:r>
                        <a:rPr lang="en" sz="900"/>
                        <a:t>Variation </a:t>
                      </a:r>
                      <a:r>
                        <a:rPr lang="en" sz="900"/>
                        <a:t>- 96/4</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85</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t>75</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83" name="Google Shape;183;p26"/>
          <p:cNvGraphicFramePr/>
          <p:nvPr/>
        </p:nvGraphicFramePr>
        <p:xfrm>
          <a:off x="4919125" y="850725"/>
          <a:ext cx="3000000" cy="3000000"/>
        </p:xfrm>
        <a:graphic>
          <a:graphicData uri="http://schemas.openxmlformats.org/drawingml/2006/table">
            <a:tbl>
              <a:tblPr>
                <a:noFill/>
                <a:tableStyleId>{1C0DE943-CB67-47BB-BB0D-29553D229145}</a:tableStyleId>
              </a:tblPr>
              <a:tblGrid>
                <a:gridCol w="1164575"/>
                <a:gridCol w="1214500"/>
                <a:gridCol w="1114650"/>
              </a:tblGrid>
              <a:tr h="414100">
                <a:tc gridSpan="3">
                  <a:txBody>
                    <a:bodyPr/>
                    <a:lstStyle/>
                    <a:p>
                      <a:pPr indent="0" lvl="0" marL="0" rtl="0" algn="l">
                        <a:spcBef>
                          <a:spcPts val="0"/>
                        </a:spcBef>
                        <a:spcAft>
                          <a:spcPts val="0"/>
                        </a:spcAft>
                        <a:buNone/>
                      </a:pPr>
                      <a:r>
                        <a:rPr b="1" lang="en" sz="900"/>
                        <a:t>The Effects of Ground Beef Leanness on Burger </a:t>
                      </a:r>
                      <a:r>
                        <a:rPr b="1" lang="en" sz="900"/>
                        <a:t>Juiciness</a:t>
                      </a:r>
                      <a:r>
                        <a:rPr b="1" lang="en" sz="900"/>
                        <a:t> as Indicated by </a:t>
                      </a:r>
                      <a:r>
                        <a:rPr b="1" lang="en" sz="900" u="sng"/>
                        <a:t>Weight Lost</a:t>
                      </a:r>
                      <a:r>
                        <a:rPr b="1" lang="en" sz="900"/>
                        <a:t> During Cooking</a:t>
                      </a:r>
                      <a:r>
                        <a:rPr lang="en" sz="900"/>
                        <a:t>	</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r>
              <a:tr h="289875">
                <a:tc>
                  <a:txBody>
                    <a:bodyPr/>
                    <a:lstStyle/>
                    <a:p>
                      <a:pPr indent="0" lvl="0" marL="0" rtl="0" algn="l">
                        <a:spcBef>
                          <a:spcPts val="0"/>
                        </a:spcBef>
                        <a:spcAft>
                          <a:spcPts val="0"/>
                        </a:spcAft>
                        <a:buNone/>
                      </a:pPr>
                      <a:r>
                        <a:rPr lang="en" sz="900"/>
                        <a:t>Ground Beef Type</a:t>
                      </a:r>
                      <a:endParaRPr sz="9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900"/>
                        <a:t>Loss in Cooking (g)</a:t>
                      </a:r>
                      <a:endParaRPr sz="9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900"/>
                        <a:t>% of Weight Lost</a:t>
                      </a:r>
                      <a:endParaRPr sz="900"/>
                    </a:p>
                  </a:txBody>
                  <a:tcPr marT="91425" marB="91425" marR="91425" marL="91425">
                    <a:lnT cap="flat" cmpd="sng" w="9525">
                      <a:solidFill>
                        <a:srgbClr val="9E9E9E"/>
                      </a:solidFill>
                      <a:prstDash val="solid"/>
                      <a:round/>
                      <a:headEnd len="sm" w="sm" type="none"/>
                      <a:tailEnd len="sm" w="sm" type="none"/>
                    </a:lnT>
                  </a:tcPr>
                </a:tc>
              </a:tr>
              <a:tr h="289875">
                <a:tc>
                  <a:txBody>
                    <a:bodyPr/>
                    <a:lstStyle/>
                    <a:p>
                      <a:pPr indent="0" lvl="0" marL="0" rtl="0" algn="l">
                        <a:spcBef>
                          <a:spcPts val="0"/>
                        </a:spcBef>
                        <a:spcAft>
                          <a:spcPts val="0"/>
                        </a:spcAft>
                        <a:buNone/>
                      </a:pPr>
                      <a:r>
                        <a:rPr lang="en" sz="900"/>
                        <a:t>Control - 80/20</a:t>
                      </a:r>
                      <a:endParaRPr sz="900"/>
                    </a:p>
                  </a:txBody>
                  <a:tcPr marT="91425" marB="91425" marR="91425" marL="91425"/>
                </a:tc>
                <a:tc>
                  <a:txBody>
                    <a:bodyPr/>
                    <a:lstStyle/>
                    <a:p>
                      <a:pPr indent="0" lvl="0" marL="0" rtl="0" algn="l">
                        <a:spcBef>
                          <a:spcPts val="0"/>
                        </a:spcBef>
                        <a:spcAft>
                          <a:spcPts val="0"/>
                        </a:spcAft>
                        <a:buNone/>
                      </a:pPr>
                      <a:r>
                        <a:rPr lang="en" sz="900"/>
                        <a:t>32.25</a:t>
                      </a:r>
                      <a:endParaRPr sz="900"/>
                    </a:p>
                  </a:txBody>
                  <a:tcPr marT="91425" marB="91425" marR="91425" marL="91425"/>
                </a:tc>
                <a:tc>
                  <a:txBody>
                    <a:bodyPr/>
                    <a:lstStyle/>
                    <a:p>
                      <a:pPr indent="0" lvl="0" marL="0" rtl="0" algn="l">
                        <a:spcBef>
                          <a:spcPts val="0"/>
                        </a:spcBef>
                        <a:spcAft>
                          <a:spcPts val="0"/>
                        </a:spcAft>
                        <a:buNone/>
                      </a:pPr>
                      <a:r>
                        <a:rPr lang="en" sz="900"/>
                        <a:t>28.5</a:t>
                      </a:r>
                      <a:endParaRPr sz="900"/>
                    </a:p>
                  </a:txBody>
                  <a:tcPr marT="91425" marB="91425" marR="91425" marL="91425"/>
                </a:tc>
              </a:tr>
              <a:tr h="289875">
                <a:tc>
                  <a:txBody>
                    <a:bodyPr/>
                    <a:lstStyle/>
                    <a:p>
                      <a:pPr indent="0" lvl="0" marL="0" rtl="0" algn="l">
                        <a:spcBef>
                          <a:spcPts val="0"/>
                        </a:spcBef>
                        <a:spcAft>
                          <a:spcPts val="0"/>
                        </a:spcAft>
                        <a:buNone/>
                      </a:pPr>
                      <a:r>
                        <a:rPr lang="en" sz="900"/>
                        <a:t>Variation </a:t>
                      </a:r>
                      <a:r>
                        <a:rPr lang="en" sz="900"/>
                        <a:t>- 96/4</a:t>
                      </a:r>
                      <a:endParaRPr sz="900"/>
                    </a:p>
                  </a:txBody>
                  <a:tcPr marT="91425" marB="91425" marR="91425" marL="91425"/>
                </a:tc>
                <a:tc>
                  <a:txBody>
                    <a:bodyPr/>
                    <a:lstStyle/>
                    <a:p>
                      <a:pPr indent="0" lvl="0" marL="0" rtl="0" algn="l">
                        <a:spcBef>
                          <a:spcPts val="0"/>
                        </a:spcBef>
                        <a:spcAft>
                          <a:spcPts val="0"/>
                        </a:spcAft>
                        <a:buNone/>
                      </a:pPr>
                      <a:r>
                        <a:rPr lang="en" sz="900"/>
                        <a:t>28</a:t>
                      </a:r>
                      <a:endParaRPr sz="900"/>
                    </a:p>
                  </a:txBody>
                  <a:tcPr marT="91425" marB="91425" marR="91425" marL="91425"/>
                </a:tc>
                <a:tc>
                  <a:txBody>
                    <a:bodyPr/>
                    <a:lstStyle/>
                    <a:p>
                      <a:pPr indent="0" lvl="0" marL="0" rtl="0" algn="l">
                        <a:spcBef>
                          <a:spcPts val="0"/>
                        </a:spcBef>
                        <a:spcAft>
                          <a:spcPts val="0"/>
                        </a:spcAft>
                        <a:buNone/>
                      </a:pPr>
                      <a:r>
                        <a:rPr lang="en" sz="900"/>
                        <a:t>24.8</a:t>
                      </a:r>
                      <a:endParaRPr sz="900"/>
                    </a:p>
                  </a:txBody>
                  <a:tcPr marT="91425" marB="91425" marR="91425" marL="91425"/>
                </a:tc>
              </a:tr>
              <a:tr h="289875">
                <a:tc gridSpan="3">
                  <a:txBody>
                    <a:bodyPr/>
                    <a:lstStyle/>
                    <a:p>
                      <a:pPr indent="0" lvl="0" marL="0" rtl="0" algn="l">
                        <a:spcBef>
                          <a:spcPts val="0"/>
                        </a:spcBef>
                        <a:spcAft>
                          <a:spcPts val="0"/>
                        </a:spcAft>
                        <a:buNone/>
                      </a:pPr>
                      <a:r>
                        <a:rPr lang="en" sz="900"/>
                        <a:t>P-value of cooking loss: 0.0596</a:t>
                      </a:r>
                      <a:endParaRPr sz="900"/>
                    </a:p>
                  </a:txBody>
                  <a:tcPr marT="91425" marB="91425" marR="91425" marL="91425"/>
                </a:tc>
                <a:tc hMerge="1"/>
                <a:tc hMerge="1"/>
              </a:tr>
            </a:tbl>
          </a:graphicData>
        </a:graphic>
      </p:graphicFrame>
      <p:sp>
        <p:nvSpPr>
          <p:cNvPr id="184" name="Google Shape;184;p26"/>
          <p:cNvSpPr txBox="1"/>
          <p:nvPr/>
        </p:nvSpPr>
        <p:spPr>
          <a:xfrm>
            <a:off x="6284300" y="667425"/>
            <a:ext cx="2314800" cy="1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dk2"/>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a:t>
            </a:r>
            <a:endParaRPr/>
          </a:p>
        </p:txBody>
      </p:sp>
      <p:sp>
        <p:nvSpPr>
          <p:cNvPr id="190" name="Google Shape;190;p27"/>
          <p:cNvSpPr txBox="1"/>
          <p:nvPr>
            <p:ph idx="1" type="body"/>
          </p:nvPr>
        </p:nvSpPr>
        <p:spPr>
          <a:xfrm>
            <a:off x="311700" y="1225225"/>
            <a:ext cx="8520600" cy="3716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400">
                <a:solidFill>
                  <a:srgbClr val="434343"/>
                </a:solidFill>
              </a:rPr>
              <a:t>Aim of the study was to assess the juiciness and overall sensory differences in ground beef patties with varying leanness.</a:t>
            </a:r>
            <a:endParaRPr sz="1400">
              <a:solidFill>
                <a:srgbClr val="434343"/>
              </a:solidFill>
            </a:endParaRPr>
          </a:p>
          <a:p>
            <a:pPr indent="0" lvl="0" marL="0" rtl="0" algn="l">
              <a:spcBef>
                <a:spcPts val="1200"/>
              </a:spcBef>
              <a:spcAft>
                <a:spcPts val="0"/>
              </a:spcAft>
              <a:buNone/>
            </a:pPr>
            <a:r>
              <a:rPr lang="en" sz="1400">
                <a:solidFill>
                  <a:srgbClr val="434343"/>
                </a:solidFill>
              </a:rPr>
              <a:t>50% of the participants were able to clearly differentiate between the 80/20 and 96/4 ground beef patties in cooked burgers. However, the other 50% could not distinguish between the two beef patties of varying leanness levels.</a:t>
            </a:r>
            <a:endParaRPr sz="1400">
              <a:solidFill>
                <a:srgbClr val="434343"/>
              </a:solidFill>
            </a:endParaRPr>
          </a:p>
          <a:p>
            <a:pPr indent="0" lvl="0" marL="0" rtl="0" algn="l">
              <a:spcBef>
                <a:spcPts val="1200"/>
              </a:spcBef>
              <a:spcAft>
                <a:spcPts val="0"/>
              </a:spcAft>
              <a:buNone/>
            </a:pPr>
            <a:r>
              <a:rPr lang="en" sz="1400">
                <a:solidFill>
                  <a:srgbClr val="434343"/>
                </a:solidFill>
              </a:rPr>
              <a:t>There was a positive association between higher fat in ground beef and increased juiciness levels (p-value of 0.0596)</a:t>
            </a:r>
            <a:endParaRPr sz="1400">
              <a:solidFill>
                <a:srgbClr val="434343"/>
              </a:solidFill>
            </a:endParaRPr>
          </a:p>
          <a:p>
            <a:pPr indent="0" lvl="0" marL="0" rtl="0" algn="l">
              <a:spcBef>
                <a:spcPts val="1200"/>
              </a:spcBef>
              <a:spcAft>
                <a:spcPts val="0"/>
              </a:spcAft>
              <a:buNone/>
            </a:pPr>
            <a:r>
              <a:rPr lang="en" sz="1400">
                <a:solidFill>
                  <a:srgbClr val="434343"/>
                </a:solidFill>
              </a:rPr>
              <a:t>Very limited research on lean:fat ground beef ratios and consumers’ ability to differentiate</a:t>
            </a:r>
            <a:endParaRPr sz="1400">
              <a:solidFill>
                <a:srgbClr val="434343"/>
              </a:solidFill>
            </a:endParaRPr>
          </a:p>
          <a:p>
            <a:pPr indent="0" lvl="0" marL="0" rtl="0" algn="l">
              <a:spcBef>
                <a:spcPts val="1200"/>
              </a:spcBef>
              <a:spcAft>
                <a:spcPts val="0"/>
              </a:spcAft>
              <a:buNone/>
            </a:pPr>
            <a:r>
              <a:rPr lang="en" sz="1400">
                <a:solidFill>
                  <a:srgbClr val="434343"/>
                </a:solidFill>
              </a:rPr>
              <a:t>Further research needs to be done on how different cooking methods can influence sensory characteristics of ground meats with varying leanness levels</a:t>
            </a:r>
            <a:endParaRPr sz="1400">
              <a:solidFill>
                <a:srgbClr val="434343"/>
              </a:solidFill>
            </a:endParaRPr>
          </a:p>
          <a:p>
            <a:pPr indent="0" lvl="0" marL="0" rtl="0" algn="l">
              <a:spcBef>
                <a:spcPts val="1200"/>
              </a:spcBef>
              <a:spcAft>
                <a:spcPts val="1200"/>
              </a:spcAft>
              <a:buNone/>
            </a:pPr>
            <a:r>
              <a:rPr lang="en" sz="1400">
                <a:solidFill>
                  <a:srgbClr val="434343"/>
                </a:solidFill>
              </a:rPr>
              <a:t>Hypothesis on consumers’ ability to differentiate - unanswered by our study due to 50/50 results</a:t>
            </a:r>
            <a:endParaRPr sz="1400">
              <a:solidFill>
                <a:srgbClr val="43434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 Strengths &amp; Limitations</a:t>
            </a:r>
            <a:endParaRPr/>
          </a:p>
        </p:txBody>
      </p:sp>
      <p:sp>
        <p:nvSpPr>
          <p:cNvPr id="196" name="Google Shape;196;p28"/>
          <p:cNvSpPr txBox="1"/>
          <p:nvPr>
            <p:ph idx="1" type="body"/>
          </p:nvPr>
        </p:nvSpPr>
        <p:spPr>
          <a:xfrm>
            <a:off x="311700" y="1225225"/>
            <a:ext cx="3999900" cy="36399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b="1" lang="en" sz="1846" u="sng">
                <a:solidFill>
                  <a:srgbClr val="45818E"/>
                </a:solidFill>
              </a:rPr>
              <a:t>Strengths</a:t>
            </a:r>
            <a:endParaRPr b="1" sz="1846" u="sng">
              <a:solidFill>
                <a:srgbClr val="45818E"/>
              </a:solidFill>
            </a:endParaRPr>
          </a:p>
          <a:p>
            <a:pPr indent="0" lvl="0" marL="0" rtl="0" algn="l">
              <a:spcBef>
                <a:spcPts val="1200"/>
              </a:spcBef>
              <a:spcAft>
                <a:spcPts val="0"/>
              </a:spcAft>
              <a:buNone/>
            </a:pPr>
            <a:r>
              <a:rPr lang="en" sz="1846" u="sng">
                <a:solidFill>
                  <a:srgbClr val="434343"/>
                </a:solidFill>
              </a:rPr>
              <a:t>Our study addressed a few gaps in literature,</a:t>
            </a:r>
            <a:endParaRPr sz="1846" u="sng">
              <a:solidFill>
                <a:srgbClr val="434343"/>
              </a:solidFill>
            </a:endParaRPr>
          </a:p>
          <a:p>
            <a:pPr indent="0" lvl="0" marL="0" rtl="0" algn="l">
              <a:spcBef>
                <a:spcPts val="1200"/>
              </a:spcBef>
              <a:spcAft>
                <a:spcPts val="0"/>
              </a:spcAft>
              <a:buNone/>
            </a:pPr>
            <a:r>
              <a:rPr lang="en" sz="1846">
                <a:solidFill>
                  <a:srgbClr val="434343"/>
                </a:solidFill>
              </a:rPr>
              <a:t>J</a:t>
            </a:r>
            <a:r>
              <a:rPr lang="en" sz="1846">
                <a:solidFill>
                  <a:srgbClr val="434343"/>
                </a:solidFill>
              </a:rPr>
              <a:t>uiciness was assessed between two types of lean beef patty variation via the water/fluid content lost during the cooking process</a:t>
            </a:r>
            <a:endParaRPr sz="1846">
              <a:solidFill>
                <a:srgbClr val="434343"/>
              </a:solidFill>
            </a:endParaRPr>
          </a:p>
          <a:p>
            <a:pPr indent="0" lvl="0" marL="0" rtl="0" algn="l">
              <a:spcBef>
                <a:spcPts val="1200"/>
              </a:spcBef>
              <a:spcAft>
                <a:spcPts val="0"/>
              </a:spcAft>
              <a:buNone/>
            </a:pPr>
            <a:r>
              <a:rPr lang="en" sz="1846">
                <a:solidFill>
                  <a:srgbClr val="434343"/>
                </a:solidFill>
              </a:rPr>
              <a:t>Untrained participants were used to assess the differences between two types of ground beef patties with varying leanness levels.</a:t>
            </a:r>
            <a:endParaRPr sz="1846">
              <a:solidFill>
                <a:srgbClr val="434343"/>
              </a:solidFill>
            </a:endParaRPr>
          </a:p>
          <a:p>
            <a:pPr indent="0" lvl="0" marL="0" rtl="0" algn="l">
              <a:spcBef>
                <a:spcPts val="1200"/>
              </a:spcBef>
              <a:spcAft>
                <a:spcPts val="0"/>
              </a:spcAft>
              <a:buNone/>
            </a:pPr>
            <a:r>
              <a:rPr lang="en" sz="1846">
                <a:solidFill>
                  <a:srgbClr val="434343"/>
                </a:solidFill>
              </a:rPr>
              <a:t>Addresses the importance of personal preference in making he</a:t>
            </a:r>
            <a:r>
              <a:rPr lang="en" sz="1846">
                <a:solidFill>
                  <a:srgbClr val="434343"/>
                </a:solidFill>
              </a:rPr>
              <a:t>althy food choices. </a:t>
            </a:r>
            <a:endParaRPr sz="1846">
              <a:solidFill>
                <a:srgbClr val="434343"/>
              </a:solidFill>
            </a:endParaRPr>
          </a:p>
          <a:p>
            <a:pPr indent="0" lvl="0" marL="0" rtl="0" algn="l">
              <a:spcBef>
                <a:spcPts val="1200"/>
              </a:spcBef>
              <a:spcAft>
                <a:spcPts val="1200"/>
              </a:spcAft>
              <a:buNone/>
            </a:pPr>
            <a:r>
              <a:t/>
            </a:r>
            <a:endParaRPr/>
          </a:p>
        </p:txBody>
      </p:sp>
      <p:sp>
        <p:nvSpPr>
          <p:cNvPr id="197" name="Google Shape;197;p28"/>
          <p:cNvSpPr txBox="1"/>
          <p:nvPr>
            <p:ph idx="2" type="body"/>
          </p:nvPr>
        </p:nvSpPr>
        <p:spPr>
          <a:xfrm>
            <a:off x="4832400" y="1225225"/>
            <a:ext cx="3999900" cy="3639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u="sng">
                <a:solidFill>
                  <a:srgbClr val="45818E"/>
                </a:solidFill>
              </a:rPr>
              <a:t>Limitations</a:t>
            </a:r>
            <a:endParaRPr b="1" u="sng">
              <a:solidFill>
                <a:srgbClr val="45818E"/>
              </a:solidFill>
            </a:endParaRPr>
          </a:p>
          <a:p>
            <a:pPr indent="0" lvl="0" marL="0" rtl="0" algn="l">
              <a:spcBef>
                <a:spcPts val="1200"/>
              </a:spcBef>
              <a:spcAft>
                <a:spcPts val="0"/>
              </a:spcAft>
              <a:buNone/>
            </a:pPr>
            <a:r>
              <a:rPr lang="en">
                <a:solidFill>
                  <a:srgbClr val="434343"/>
                </a:solidFill>
              </a:rPr>
              <a:t>Sample:</a:t>
            </a:r>
            <a:endParaRPr>
              <a:solidFill>
                <a:srgbClr val="434343"/>
              </a:solidFill>
            </a:endParaRPr>
          </a:p>
          <a:p>
            <a:pPr indent="-317500" lvl="0" marL="457200" rtl="0" algn="l">
              <a:spcBef>
                <a:spcPts val="1200"/>
              </a:spcBef>
              <a:spcAft>
                <a:spcPts val="0"/>
              </a:spcAft>
              <a:buClr>
                <a:srgbClr val="434343"/>
              </a:buClr>
              <a:buSzPts val="1400"/>
              <a:buChar char="●"/>
            </a:pPr>
            <a:r>
              <a:rPr lang="en">
                <a:solidFill>
                  <a:srgbClr val="434343"/>
                </a:solidFill>
              </a:rPr>
              <a:t>Small size (10), varied in age/experience with food, and knowledge of study</a:t>
            </a:r>
            <a:endParaRPr>
              <a:solidFill>
                <a:srgbClr val="434343"/>
              </a:solidFill>
            </a:endParaRPr>
          </a:p>
          <a:p>
            <a:pPr indent="0" lvl="0" marL="0" rtl="0" algn="l">
              <a:spcBef>
                <a:spcPts val="1200"/>
              </a:spcBef>
              <a:spcAft>
                <a:spcPts val="0"/>
              </a:spcAft>
              <a:buNone/>
            </a:pPr>
            <a:r>
              <a:rPr lang="en">
                <a:solidFill>
                  <a:srgbClr val="434343"/>
                </a:solidFill>
              </a:rPr>
              <a:t>Dripping collection:</a:t>
            </a:r>
            <a:endParaRPr>
              <a:solidFill>
                <a:srgbClr val="434343"/>
              </a:solidFill>
            </a:endParaRPr>
          </a:p>
          <a:p>
            <a:pPr indent="-317500" lvl="0" marL="457200" rtl="0" algn="l">
              <a:spcBef>
                <a:spcPts val="1200"/>
              </a:spcBef>
              <a:spcAft>
                <a:spcPts val="0"/>
              </a:spcAft>
              <a:buClr>
                <a:srgbClr val="434343"/>
              </a:buClr>
              <a:buSzPts val="1400"/>
              <a:buChar char="●"/>
            </a:pPr>
            <a:r>
              <a:rPr lang="en">
                <a:solidFill>
                  <a:srgbClr val="434343"/>
                </a:solidFill>
              </a:rPr>
              <a:t>Uneven surface of grill caused drippings to pool together → unable to assess drippings composition</a:t>
            </a:r>
            <a:endParaRPr>
              <a:solidFill>
                <a:srgbClr val="434343"/>
              </a:solidFill>
            </a:endParaRPr>
          </a:p>
          <a:p>
            <a:pPr indent="0" lvl="0" marL="0" rtl="0" algn="l">
              <a:spcBef>
                <a:spcPts val="1200"/>
              </a:spcBef>
              <a:spcAft>
                <a:spcPts val="0"/>
              </a:spcAft>
              <a:buNone/>
            </a:pPr>
            <a:r>
              <a:t/>
            </a:r>
            <a:endParaRPr>
              <a:solidFill>
                <a:srgbClr val="434343"/>
              </a:solidFill>
            </a:endParaRPr>
          </a:p>
          <a:p>
            <a:pPr indent="0" lvl="0" marL="0" rtl="0" algn="l">
              <a:spcBef>
                <a:spcPts val="1200"/>
              </a:spcBef>
              <a:spcAft>
                <a:spcPts val="1200"/>
              </a:spcAft>
              <a:buNone/>
            </a:pPr>
            <a:r>
              <a:t/>
            </a:r>
            <a:endParaRPr>
              <a:solidFill>
                <a:srgbClr val="434343"/>
              </a:solidFill>
            </a:endParaRPr>
          </a:p>
        </p:txBody>
      </p:sp>
      <p:grpSp>
        <p:nvGrpSpPr>
          <p:cNvPr id="198" name="Google Shape;198;p28"/>
          <p:cNvGrpSpPr/>
          <p:nvPr/>
        </p:nvGrpSpPr>
        <p:grpSpPr>
          <a:xfrm>
            <a:off x="5935700" y="669225"/>
            <a:ext cx="2782276" cy="4327875"/>
            <a:chOff x="6190900" y="577600"/>
            <a:chExt cx="2782276" cy="4327875"/>
          </a:xfrm>
        </p:grpSpPr>
        <p:pic>
          <p:nvPicPr>
            <p:cNvPr id="199" name="Google Shape;199;p28"/>
            <p:cNvPicPr preferRelativeResize="0"/>
            <p:nvPr/>
          </p:nvPicPr>
          <p:blipFill rotWithShape="1">
            <a:blip r:embed="rId3">
              <a:alphaModFix/>
            </a:blip>
            <a:srcRect b="3172" l="3836" r="0" t="12688"/>
            <a:stretch/>
          </p:blipFill>
          <p:spPr>
            <a:xfrm>
              <a:off x="6190900" y="577600"/>
              <a:ext cx="2782276" cy="4327875"/>
            </a:xfrm>
            <a:prstGeom prst="rect">
              <a:avLst/>
            </a:prstGeom>
            <a:noFill/>
            <a:ln>
              <a:noFill/>
            </a:ln>
          </p:spPr>
        </p:pic>
        <p:sp>
          <p:nvSpPr>
            <p:cNvPr id="200" name="Google Shape;200;p28"/>
            <p:cNvSpPr/>
            <p:nvPr/>
          </p:nvSpPr>
          <p:spPr>
            <a:xfrm>
              <a:off x="6440600" y="877225"/>
              <a:ext cx="965400" cy="1406700"/>
            </a:xfrm>
            <a:prstGeom prst="roundRect">
              <a:avLst>
                <a:gd fmla="val 16667" name="adj"/>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1000"/>
                                        <p:tgtEl>
                                          <p:spTgt spid="19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198"/>
                                        </p:tgtEl>
                                        <p:attrNameLst>
                                          <p:attrName>ppt_x</p:attrName>
                                        </p:attrNameLst>
                                      </p:cBhvr>
                                      <p:tavLst>
                                        <p:tav fmla="" tm="0">
                                          <p:val>
                                            <p:strVal val="#ppt_x"/>
                                          </p:val>
                                        </p:tav>
                                        <p:tav fmla="" tm="100000">
                                          <p:val>
                                            <p:strVal val="#ppt_x+1"/>
                                          </p:val>
                                        </p:tav>
                                      </p:tavLst>
                                    </p:anim>
                                    <p:set>
                                      <p:cBhvr>
                                        <p:cTn dur="1" fill="hold">
                                          <p:stCondLst>
                                            <p:cond delay="1000"/>
                                          </p:stCondLst>
                                        </p:cTn>
                                        <p:tgtEl>
                                          <p:spTgt spid="1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4" name="Shape 204"/>
        <p:cNvGrpSpPr/>
        <p:nvPr/>
      </p:nvGrpSpPr>
      <p:grpSpPr>
        <a:xfrm>
          <a:off x="0" y="0"/>
          <a:ext cx="0" cy="0"/>
          <a:chOff x="0" y="0"/>
          <a:chExt cx="0" cy="0"/>
        </a:xfrm>
      </p:grpSpPr>
      <p:sp>
        <p:nvSpPr>
          <p:cNvPr id="205" name="Google Shape;205;p2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 Strengths &amp; Limitations</a:t>
            </a:r>
            <a:endParaRPr/>
          </a:p>
        </p:txBody>
      </p:sp>
      <p:sp>
        <p:nvSpPr>
          <p:cNvPr id="206" name="Google Shape;206;p29"/>
          <p:cNvSpPr txBox="1"/>
          <p:nvPr>
            <p:ph idx="1" type="body"/>
          </p:nvPr>
        </p:nvSpPr>
        <p:spPr>
          <a:xfrm>
            <a:off x="311700" y="1225225"/>
            <a:ext cx="3999900" cy="36399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b="1" lang="en" sz="1846" u="sng">
                <a:solidFill>
                  <a:srgbClr val="45818E"/>
                </a:solidFill>
              </a:rPr>
              <a:t>Strengths</a:t>
            </a:r>
            <a:endParaRPr b="1" sz="1846" u="sng">
              <a:solidFill>
                <a:srgbClr val="45818E"/>
              </a:solidFill>
            </a:endParaRPr>
          </a:p>
          <a:p>
            <a:pPr indent="0" lvl="0" marL="0" rtl="0" algn="l">
              <a:spcBef>
                <a:spcPts val="1200"/>
              </a:spcBef>
              <a:spcAft>
                <a:spcPts val="0"/>
              </a:spcAft>
              <a:buNone/>
            </a:pPr>
            <a:r>
              <a:rPr lang="en" sz="1846" u="sng">
                <a:solidFill>
                  <a:srgbClr val="434343"/>
                </a:solidFill>
              </a:rPr>
              <a:t>Our study addressed a few gaps in literature,</a:t>
            </a:r>
            <a:endParaRPr sz="1846" u="sng">
              <a:solidFill>
                <a:srgbClr val="434343"/>
              </a:solidFill>
            </a:endParaRPr>
          </a:p>
          <a:p>
            <a:pPr indent="0" lvl="0" marL="0" rtl="0" algn="l">
              <a:spcBef>
                <a:spcPts val="1200"/>
              </a:spcBef>
              <a:spcAft>
                <a:spcPts val="0"/>
              </a:spcAft>
              <a:buNone/>
            </a:pPr>
            <a:r>
              <a:rPr lang="en" sz="1846">
                <a:solidFill>
                  <a:srgbClr val="434343"/>
                </a:solidFill>
              </a:rPr>
              <a:t>Juiciness was assessed between two types of lean beef patty variation via the water/fluid content lost during the cooking process</a:t>
            </a:r>
            <a:endParaRPr sz="1846">
              <a:solidFill>
                <a:srgbClr val="434343"/>
              </a:solidFill>
            </a:endParaRPr>
          </a:p>
          <a:p>
            <a:pPr indent="0" lvl="0" marL="0" rtl="0" algn="l">
              <a:spcBef>
                <a:spcPts val="1200"/>
              </a:spcBef>
              <a:spcAft>
                <a:spcPts val="0"/>
              </a:spcAft>
              <a:buNone/>
            </a:pPr>
            <a:r>
              <a:rPr lang="en" sz="1846">
                <a:solidFill>
                  <a:srgbClr val="434343"/>
                </a:solidFill>
              </a:rPr>
              <a:t>Untrained participants were used to assess the differences between two types of ground beef patties with varying leanness levels.</a:t>
            </a:r>
            <a:endParaRPr sz="1846">
              <a:solidFill>
                <a:srgbClr val="434343"/>
              </a:solidFill>
            </a:endParaRPr>
          </a:p>
          <a:p>
            <a:pPr indent="0" lvl="0" marL="0" rtl="0" algn="l">
              <a:spcBef>
                <a:spcPts val="1200"/>
              </a:spcBef>
              <a:spcAft>
                <a:spcPts val="0"/>
              </a:spcAft>
              <a:buNone/>
            </a:pPr>
            <a:r>
              <a:rPr lang="en" sz="1846">
                <a:solidFill>
                  <a:srgbClr val="434343"/>
                </a:solidFill>
              </a:rPr>
              <a:t>Addresses the importance of personal preference in making healthy food choices. </a:t>
            </a:r>
            <a:endParaRPr sz="1846">
              <a:solidFill>
                <a:srgbClr val="434343"/>
              </a:solidFill>
            </a:endParaRPr>
          </a:p>
          <a:p>
            <a:pPr indent="0" lvl="0" marL="0" rtl="0" algn="l">
              <a:spcBef>
                <a:spcPts val="1200"/>
              </a:spcBef>
              <a:spcAft>
                <a:spcPts val="1200"/>
              </a:spcAft>
              <a:buNone/>
            </a:pPr>
            <a:r>
              <a:t/>
            </a:r>
            <a:endParaRPr/>
          </a:p>
        </p:txBody>
      </p:sp>
      <p:sp>
        <p:nvSpPr>
          <p:cNvPr id="207" name="Google Shape;207;p29"/>
          <p:cNvSpPr txBox="1"/>
          <p:nvPr>
            <p:ph idx="2" type="body"/>
          </p:nvPr>
        </p:nvSpPr>
        <p:spPr>
          <a:xfrm>
            <a:off x="4832400" y="1225225"/>
            <a:ext cx="3999900" cy="363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rgbClr val="45818E"/>
                </a:solidFill>
              </a:rPr>
              <a:t>Limitations</a:t>
            </a:r>
            <a:endParaRPr b="1" u="sng">
              <a:solidFill>
                <a:srgbClr val="45818E"/>
              </a:solidFill>
            </a:endParaRPr>
          </a:p>
          <a:p>
            <a:pPr indent="0" lvl="0" marL="0" rtl="0" algn="l">
              <a:spcBef>
                <a:spcPts val="1200"/>
              </a:spcBef>
              <a:spcAft>
                <a:spcPts val="0"/>
              </a:spcAft>
              <a:buNone/>
            </a:pPr>
            <a:r>
              <a:rPr lang="en">
                <a:solidFill>
                  <a:srgbClr val="434343"/>
                </a:solidFill>
              </a:rPr>
              <a:t>Sample:</a:t>
            </a:r>
            <a:endParaRPr>
              <a:solidFill>
                <a:srgbClr val="434343"/>
              </a:solidFill>
            </a:endParaRPr>
          </a:p>
          <a:p>
            <a:pPr indent="-317500" lvl="0" marL="457200" rtl="0" algn="l">
              <a:spcBef>
                <a:spcPts val="1200"/>
              </a:spcBef>
              <a:spcAft>
                <a:spcPts val="0"/>
              </a:spcAft>
              <a:buClr>
                <a:srgbClr val="434343"/>
              </a:buClr>
              <a:buSzPts val="1400"/>
              <a:buChar char="●"/>
            </a:pPr>
            <a:r>
              <a:rPr lang="en">
                <a:solidFill>
                  <a:srgbClr val="434343"/>
                </a:solidFill>
              </a:rPr>
              <a:t>Small size (10), varied in age/experience with food, and knowledge of study</a:t>
            </a:r>
            <a:endParaRPr>
              <a:solidFill>
                <a:srgbClr val="434343"/>
              </a:solidFill>
            </a:endParaRPr>
          </a:p>
          <a:p>
            <a:pPr indent="0" lvl="0" marL="0" rtl="0" algn="l">
              <a:spcBef>
                <a:spcPts val="1200"/>
              </a:spcBef>
              <a:spcAft>
                <a:spcPts val="0"/>
              </a:spcAft>
              <a:buNone/>
            </a:pPr>
            <a:r>
              <a:rPr lang="en">
                <a:solidFill>
                  <a:srgbClr val="434343"/>
                </a:solidFill>
              </a:rPr>
              <a:t>Dripping collection:</a:t>
            </a:r>
            <a:endParaRPr>
              <a:solidFill>
                <a:srgbClr val="434343"/>
              </a:solidFill>
            </a:endParaRPr>
          </a:p>
          <a:p>
            <a:pPr indent="-317500" lvl="0" marL="457200" rtl="0" algn="l">
              <a:spcBef>
                <a:spcPts val="1200"/>
              </a:spcBef>
              <a:spcAft>
                <a:spcPts val="0"/>
              </a:spcAft>
              <a:buClr>
                <a:srgbClr val="434343"/>
              </a:buClr>
              <a:buSzPts val="1400"/>
              <a:buChar char="●"/>
            </a:pPr>
            <a:r>
              <a:rPr lang="en">
                <a:solidFill>
                  <a:srgbClr val="434343"/>
                </a:solidFill>
              </a:rPr>
              <a:t>Uneven surface of grill caused drippings to pool together → unable to assess drippings composition</a:t>
            </a:r>
            <a:endParaRPr>
              <a:solidFill>
                <a:srgbClr val="434343"/>
              </a:solidFill>
            </a:endParaRPr>
          </a:p>
          <a:p>
            <a:pPr indent="0" lvl="0" marL="0" rtl="0" algn="l">
              <a:spcBef>
                <a:spcPts val="1200"/>
              </a:spcBef>
              <a:spcAft>
                <a:spcPts val="0"/>
              </a:spcAft>
              <a:buNone/>
            </a:pPr>
            <a:r>
              <a:t/>
            </a:r>
            <a:endParaRPr>
              <a:solidFill>
                <a:srgbClr val="434343"/>
              </a:solidFill>
            </a:endParaRPr>
          </a:p>
          <a:p>
            <a:pPr indent="0" lvl="0" marL="0" rtl="0" algn="l">
              <a:spcBef>
                <a:spcPts val="1200"/>
              </a:spcBef>
              <a:spcAft>
                <a:spcPts val="1200"/>
              </a:spcAft>
              <a:buNone/>
            </a:pPr>
            <a:r>
              <a:t/>
            </a:r>
            <a:endParaRPr>
              <a:solidFill>
                <a:srgbClr val="43434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Cost Analysis</a:t>
            </a:r>
            <a:endParaRPr/>
          </a:p>
        </p:txBody>
      </p:sp>
      <p:sp>
        <p:nvSpPr>
          <p:cNvPr id="213" name="Google Shape;213;p30"/>
          <p:cNvSpPr txBox="1"/>
          <p:nvPr>
            <p:ph idx="1" type="body"/>
          </p:nvPr>
        </p:nvSpPr>
        <p:spPr>
          <a:xfrm>
            <a:off x="311700" y="1225225"/>
            <a:ext cx="4481100" cy="368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rgbClr val="45818E"/>
                </a:solidFill>
              </a:rPr>
              <a:t>Ground beef prices:</a:t>
            </a:r>
            <a:endParaRPr b="1" u="sng">
              <a:solidFill>
                <a:srgbClr val="45818E"/>
              </a:solidFill>
            </a:endParaRPr>
          </a:p>
          <a:p>
            <a:pPr indent="0" lvl="0" marL="0" rtl="0" algn="l">
              <a:spcBef>
                <a:spcPts val="0"/>
              </a:spcBef>
              <a:spcAft>
                <a:spcPts val="0"/>
              </a:spcAft>
              <a:buNone/>
            </a:pPr>
            <a:r>
              <a:t/>
            </a:r>
            <a:endParaRPr u="sng">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80/20: $4.29 per 1 lb. | $1.07 per serving</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96/4: $6.69 per 1 lb. |$1.67 per serving</a:t>
            </a:r>
            <a:endParaRPr>
              <a:solidFill>
                <a:srgbClr val="434343"/>
              </a:solidFill>
            </a:endParaRPr>
          </a:p>
          <a:p>
            <a:pPr indent="0" lvl="0" marL="0" rtl="0" algn="l">
              <a:spcBef>
                <a:spcPts val="1200"/>
              </a:spcBef>
              <a:spcAft>
                <a:spcPts val="0"/>
              </a:spcAft>
              <a:buNone/>
            </a:pPr>
            <a:r>
              <a:rPr b="1" lang="en" u="sng">
                <a:solidFill>
                  <a:srgbClr val="45818E"/>
                </a:solidFill>
              </a:rPr>
              <a:t>Other ingredient costs:</a:t>
            </a:r>
            <a:endParaRPr b="1" u="sng">
              <a:solidFill>
                <a:srgbClr val="45818E"/>
              </a:solidFill>
            </a:endParaRPr>
          </a:p>
          <a:p>
            <a:pPr indent="0" lvl="0" marL="0" rtl="0" algn="l">
              <a:spcBef>
                <a:spcPts val="0"/>
              </a:spcBef>
              <a:spcAft>
                <a:spcPts val="0"/>
              </a:spcAft>
              <a:buNone/>
            </a:pPr>
            <a:r>
              <a:t/>
            </a:r>
            <a:endParaRPr u="sng">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Enriched wheat hamburger buns: </a:t>
            </a:r>
            <a:endParaRPr>
              <a:solidFill>
                <a:srgbClr val="434343"/>
              </a:solidFill>
            </a:endParaRPr>
          </a:p>
          <a:p>
            <a:pPr indent="-317500" lvl="1" marL="914400" rtl="0" algn="l">
              <a:spcBef>
                <a:spcPts val="0"/>
              </a:spcBef>
              <a:spcAft>
                <a:spcPts val="0"/>
              </a:spcAft>
              <a:buClr>
                <a:srgbClr val="434343"/>
              </a:buClr>
              <a:buSzPts val="1400"/>
              <a:buChar char="○"/>
            </a:pPr>
            <a:r>
              <a:rPr lang="en" sz="1400">
                <a:solidFill>
                  <a:srgbClr val="434343"/>
                </a:solidFill>
              </a:rPr>
              <a:t>$1.65 per unit | $0.21 per serving</a:t>
            </a:r>
            <a:endParaRPr sz="1400">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Lettuce:</a:t>
            </a:r>
            <a:endParaRPr>
              <a:solidFill>
                <a:srgbClr val="434343"/>
              </a:solidFill>
            </a:endParaRPr>
          </a:p>
          <a:p>
            <a:pPr indent="-317500" lvl="1" marL="914400" rtl="0" algn="l">
              <a:spcBef>
                <a:spcPts val="0"/>
              </a:spcBef>
              <a:spcAft>
                <a:spcPts val="0"/>
              </a:spcAft>
              <a:buClr>
                <a:srgbClr val="434343"/>
              </a:buClr>
              <a:buSzPts val="1400"/>
              <a:buChar char="○"/>
            </a:pPr>
            <a:r>
              <a:rPr lang="en" sz="1400">
                <a:solidFill>
                  <a:srgbClr val="434343"/>
                </a:solidFill>
              </a:rPr>
              <a:t>$3.85 per unit | $0.05 per serving</a:t>
            </a:r>
            <a:endParaRPr sz="1400">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Salt:</a:t>
            </a:r>
            <a:endParaRPr>
              <a:solidFill>
                <a:srgbClr val="434343"/>
              </a:solidFill>
            </a:endParaRPr>
          </a:p>
          <a:p>
            <a:pPr indent="-317500" lvl="1" marL="914400" rtl="0" algn="l">
              <a:spcBef>
                <a:spcPts val="0"/>
              </a:spcBef>
              <a:spcAft>
                <a:spcPts val="0"/>
              </a:spcAft>
              <a:buClr>
                <a:srgbClr val="434343"/>
              </a:buClr>
              <a:buSzPts val="1400"/>
              <a:buChar char="○"/>
            </a:pPr>
            <a:r>
              <a:rPr lang="en" sz="1400">
                <a:solidFill>
                  <a:srgbClr val="434343"/>
                </a:solidFill>
              </a:rPr>
              <a:t>$2.09 per unit | $0.01 per serving</a:t>
            </a:r>
            <a:endParaRPr sz="1400">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Pepper:</a:t>
            </a:r>
            <a:endParaRPr>
              <a:solidFill>
                <a:srgbClr val="434343"/>
              </a:solidFill>
            </a:endParaRPr>
          </a:p>
          <a:p>
            <a:pPr indent="-317500" lvl="1" marL="914400" rtl="0" algn="l">
              <a:spcBef>
                <a:spcPts val="0"/>
              </a:spcBef>
              <a:spcAft>
                <a:spcPts val="0"/>
              </a:spcAft>
              <a:buClr>
                <a:srgbClr val="434343"/>
              </a:buClr>
              <a:buSzPts val="1400"/>
              <a:buChar char="○"/>
            </a:pPr>
            <a:r>
              <a:rPr lang="en" sz="1400">
                <a:solidFill>
                  <a:srgbClr val="434343"/>
                </a:solidFill>
              </a:rPr>
              <a:t>$3.09 per unit | $0.02 per serving</a:t>
            </a:r>
            <a:endParaRPr sz="1400">
              <a:solidFill>
                <a:srgbClr val="434343"/>
              </a:solidFill>
            </a:endParaRPr>
          </a:p>
        </p:txBody>
      </p:sp>
      <p:sp>
        <p:nvSpPr>
          <p:cNvPr id="214" name="Google Shape;214;p30"/>
          <p:cNvSpPr txBox="1"/>
          <p:nvPr>
            <p:ph idx="2" type="body"/>
          </p:nvPr>
        </p:nvSpPr>
        <p:spPr>
          <a:xfrm>
            <a:off x="4832400" y="1225225"/>
            <a:ext cx="3999900" cy="13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u="sng">
                <a:solidFill>
                  <a:srgbClr val="45818E"/>
                </a:solidFill>
              </a:rPr>
              <a:t>Cost per serving:</a:t>
            </a:r>
            <a:endParaRPr b="1" u="sng">
              <a:solidFill>
                <a:srgbClr val="45818E"/>
              </a:solidFill>
            </a:endParaRPr>
          </a:p>
          <a:p>
            <a:pPr indent="-317500" lvl="0" marL="457200" rtl="0" algn="l">
              <a:spcBef>
                <a:spcPts val="1200"/>
              </a:spcBef>
              <a:spcAft>
                <a:spcPts val="0"/>
              </a:spcAft>
              <a:buClr>
                <a:srgbClr val="434343"/>
              </a:buClr>
              <a:buSzPts val="1400"/>
              <a:buChar char="●"/>
            </a:pPr>
            <a:r>
              <a:rPr lang="en">
                <a:solidFill>
                  <a:srgbClr val="434343"/>
                </a:solidFill>
              </a:rPr>
              <a:t>80/20 burger: $1.37</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96/4 burger: $1.97</a:t>
            </a:r>
            <a:endParaRPr sz="1400">
              <a:solidFill>
                <a:srgbClr val="434343"/>
              </a:solidFill>
            </a:endParaRPr>
          </a:p>
        </p:txBody>
      </p:sp>
      <p:grpSp>
        <p:nvGrpSpPr>
          <p:cNvPr id="215" name="Google Shape;215;p30"/>
          <p:cNvGrpSpPr/>
          <p:nvPr/>
        </p:nvGrpSpPr>
        <p:grpSpPr>
          <a:xfrm>
            <a:off x="4760075" y="2424575"/>
            <a:ext cx="3752074" cy="2718924"/>
            <a:chOff x="4760075" y="2424575"/>
            <a:chExt cx="3752074" cy="2718924"/>
          </a:xfrm>
        </p:grpSpPr>
        <p:pic>
          <p:nvPicPr>
            <p:cNvPr id="216" name="Google Shape;216;p30"/>
            <p:cNvPicPr preferRelativeResize="0"/>
            <p:nvPr/>
          </p:nvPicPr>
          <p:blipFill rotWithShape="1">
            <a:blip r:embed="rId3">
              <a:alphaModFix/>
            </a:blip>
            <a:srcRect b="14395" l="0" r="0" t="2347"/>
            <a:stretch/>
          </p:blipFill>
          <p:spPr>
            <a:xfrm>
              <a:off x="6663475" y="2424575"/>
              <a:ext cx="1355175" cy="2005652"/>
            </a:xfrm>
            <a:prstGeom prst="rect">
              <a:avLst/>
            </a:prstGeom>
            <a:noFill/>
            <a:ln>
              <a:noFill/>
            </a:ln>
          </p:spPr>
        </p:pic>
        <p:pic>
          <p:nvPicPr>
            <p:cNvPr id="217" name="Google Shape;217;p30"/>
            <p:cNvPicPr preferRelativeResize="0"/>
            <p:nvPr/>
          </p:nvPicPr>
          <p:blipFill rotWithShape="1">
            <a:blip r:embed="rId4">
              <a:alphaModFix/>
            </a:blip>
            <a:srcRect b="9789" l="0" r="0" t="4483"/>
            <a:stretch/>
          </p:blipFill>
          <p:spPr>
            <a:xfrm>
              <a:off x="5055950" y="2424575"/>
              <a:ext cx="1315999" cy="2005652"/>
            </a:xfrm>
            <a:prstGeom prst="rect">
              <a:avLst/>
            </a:prstGeom>
            <a:noFill/>
            <a:ln>
              <a:noFill/>
            </a:ln>
          </p:spPr>
        </p:pic>
        <p:pic>
          <p:nvPicPr>
            <p:cNvPr id="218" name="Google Shape;218;p30"/>
            <p:cNvPicPr preferRelativeResize="0"/>
            <p:nvPr/>
          </p:nvPicPr>
          <p:blipFill>
            <a:blip r:embed="rId5">
              <a:alphaModFix/>
            </a:blip>
            <a:stretch>
              <a:fillRect/>
            </a:stretch>
          </p:blipFill>
          <p:spPr>
            <a:xfrm>
              <a:off x="4760075" y="3032948"/>
              <a:ext cx="3752074" cy="211055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Nutrient Analysis</a:t>
            </a:r>
            <a:endParaRPr/>
          </a:p>
        </p:txBody>
      </p:sp>
      <p:pic>
        <p:nvPicPr>
          <p:cNvPr id="224" name="Google Shape;224;p31"/>
          <p:cNvPicPr preferRelativeResize="0"/>
          <p:nvPr/>
        </p:nvPicPr>
        <p:blipFill>
          <a:blip r:embed="rId3">
            <a:alphaModFix/>
          </a:blip>
          <a:stretch>
            <a:fillRect/>
          </a:stretch>
        </p:blipFill>
        <p:spPr>
          <a:xfrm>
            <a:off x="1815863" y="1997275"/>
            <a:ext cx="1711075" cy="3139800"/>
          </a:xfrm>
          <a:prstGeom prst="rect">
            <a:avLst/>
          </a:prstGeom>
          <a:noFill/>
          <a:ln>
            <a:noFill/>
          </a:ln>
        </p:spPr>
      </p:pic>
      <p:pic>
        <p:nvPicPr>
          <p:cNvPr id="225" name="Google Shape;225;p31"/>
          <p:cNvPicPr preferRelativeResize="0"/>
          <p:nvPr/>
        </p:nvPicPr>
        <p:blipFill>
          <a:blip r:embed="rId4">
            <a:alphaModFix/>
          </a:blip>
          <a:stretch>
            <a:fillRect/>
          </a:stretch>
        </p:blipFill>
        <p:spPr>
          <a:xfrm>
            <a:off x="5426600" y="1997248"/>
            <a:ext cx="1711075" cy="3139852"/>
          </a:xfrm>
          <a:prstGeom prst="rect">
            <a:avLst/>
          </a:prstGeom>
          <a:noFill/>
          <a:ln>
            <a:noFill/>
          </a:ln>
        </p:spPr>
      </p:pic>
      <p:sp>
        <p:nvSpPr>
          <p:cNvPr id="226" name="Google Shape;226;p31"/>
          <p:cNvSpPr txBox="1"/>
          <p:nvPr/>
        </p:nvSpPr>
        <p:spPr>
          <a:xfrm>
            <a:off x="5086038" y="1457675"/>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*95/5 Lean Ground Beef</a:t>
            </a:r>
            <a:endParaRPr b="1">
              <a:solidFill>
                <a:schemeClr val="dk1"/>
              </a:solidFill>
              <a:latin typeface="Open Sans"/>
              <a:ea typeface="Open Sans"/>
              <a:cs typeface="Open Sans"/>
              <a:sym typeface="Open Sans"/>
            </a:endParaRPr>
          </a:p>
        </p:txBody>
      </p:sp>
      <p:sp>
        <p:nvSpPr>
          <p:cNvPr id="227" name="Google Shape;227;p31"/>
          <p:cNvSpPr txBox="1"/>
          <p:nvPr/>
        </p:nvSpPr>
        <p:spPr>
          <a:xfrm>
            <a:off x="1475313" y="1457675"/>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80/20 </a:t>
            </a:r>
            <a:r>
              <a:rPr b="1" lang="en">
                <a:latin typeface="Open Sans"/>
                <a:ea typeface="Open Sans"/>
                <a:cs typeface="Open Sans"/>
                <a:sym typeface="Open Sans"/>
              </a:rPr>
              <a:t>Lean Ground Beef</a:t>
            </a:r>
            <a:endParaRPr b="1">
              <a:solidFill>
                <a:schemeClr val="dk1"/>
              </a:solidFill>
              <a:latin typeface="Open Sans"/>
              <a:ea typeface="Open Sans"/>
              <a:cs typeface="Open Sans"/>
              <a:sym typeface="Open Sans"/>
            </a:endParaRPr>
          </a:p>
        </p:txBody>
      </p:sp>
      <p:sp>
        <p:nvSpPr>
          <p:cNvPr id="228" name="Google Shape;228;p31"/>
          <p:cNvSpPr txBox="1"/>
          <p:nvPr/>
        </p:nvSpPr>
        <p:spPr>
          <a:xfrm>
            <a:off x="216550" y="2074075"/>
            <a:ext cx="1380900" cy="298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45818E"/>
                </a:solidFill>
                <a:latin typeface="Open Sans"/>
                <a:ea typeface="Open Sans"/>
                <a:cs typeface="Open Sans"/>
                <a:sym typeface="Open Sans"/>
              </a:rPr>
              <a:t>Total fat, calories, and cholesterol levels are higher in the burger made with 80/20 ground beef compared to the burger made with 95/5 ground beef.</a:t>
            </a:r>
            <a:endParaRPr b="1">
              <a:solidFill>
                <a:srgbClr val="45818E"/>
              </a:solidFill>
              <a:latin typeface="Open Sans"/>
              <a:ea typeface="Open Sans"/>
              <a:cs typeface="Open Sans"/>
              <a:sym typeface="Open Sans"/>
            </a:endParaRPr>
          </a:p>
        </p:txBody>
      </p:sp>
      <p:sp>
        <p:nvSpPr>
          <p:cNvPr id="229" name="Google Shape;229;p31"/>
          <p:cNvSpPr txBox="1"/>
          <p:nvPr/>
        </p:nvSpPr>
        <p:spPr>
          <a:xfrm>
            <a:off x="7356100" y="2289625"/>
            <a:ext cx="1378800" cy="277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45818E"/>
                </a:solidFill>
                <a:latin typeface="Open Sans"/>
                <a:ea typeface="Open Sans"/>
                <a:cs typeface="Open Sans"/>
                <a:sym typeface="Open Sans"/>
              </a:rPr>
              <a:t>The protein and iron levels are higher in the burger made with 95/5 ground beef compared to the one made with 80/20 ground beef.</a:t>
            </a:r>
            <a:endParaRPr b="1">
              <a:solidFill>
                <a:srgbClr val="45818E"/>
              </a:solidFill>
              <a:latin typeface="Open Sans"/>
              <a:ea typeface="Open Sans"/>
              <a:cs typeface="Open Sans"/>
              <a:sym typeface="Open Sans"/>
            </a:endParaRPr>
          </a:p>
        </p:txBody>
      </p:sp>
      <p:sp>
        <p:nvSpPr>
          <p:cNvPr id="230" name="Google Shape;230;p31"/>
          <p:cNvSpPr txBox="1"/>
          <p:nvPr/>
        </p:nvSpPr>
        <p:spPr>
          <a:xfrm>
            <a:off x="3695125" y="2289625"/>
            <a:ext cx="15633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45818E"/>
                </a:solidFill>
                <a:latin typeface="Open Sans"/>
                <a:ea typeface="Open Sans"/>
                <a:cs typeface="Open Sans"/>
                <a:sym typeface="Open Sans"/>
              </a:rPr>
              <a:t>The carbohydrates; including dietary fiber and sugars remained the same in both 80/20 and 95/5 ground beef burgers.</a:t>
            </a:r>
            <a:endParaRPr b="1">
              <a:solidFill>
                <a:srgbClr val="45818E"/>
              </a:solidFill>
              <a:latin typeface="Open Sans"/>
              <a:ea typeface="Open Sans"/>
              <a:cs typeface="Open Sans"/>
              <a:sym typeface="Open Sans"/>
            </a:endParaRPr>
          </a:p>
        </p:txBody>
      </p:sp>
      <p:sp>
        <p:nvSpPr>
          <p:cNvPr id="231" name="Google Shape;231;p31"/>
          <p:cNvSpPr txBox="1"/>
          <p:nvPr/>
        </p:nvSpPr>
        <p:spPr>
          <a:xfrm>
            <a:off x="5728300" y="392050"/>
            <a:ext cx="3006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45818E"/>
                </a:solidFill>
                <a:latin typeface="Open Sans"/>
                <a:ea typeface="Open Sans"/>
                <a:cs typeface="Open Sans"/>
                <a:sym typeface="Open Sans"/>
              </a:rPr>
              <a:t>*96/4 ground beef was not an option on HappyForks, so the closest was selected</a:t>
            </a:r>
            <a:endParaRPr i="1" sz="1200">
              <a:solidFill>
                <a:srgbClr val="45818E"/>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 &amp; Background </a:t>
            </a:r>
            <a:endParaRPr/>
          </a:p>
        </p:txBody>
      </p:sp>
      <p:sp>
        <p:nvSpPr>
          <p:cNvPr id="84" name="Google Shape;84;p14"/>
          <p:cNvSpPr txBox="1"/>
          <p:nvPr>
            <p:ph idx="1" type="body"/>
          </p:nvPr>
        </p:nvSpPr>
        <p:spPr>
          <a:xfrm>
            <a:off x="311700" y="1152425"/>
            <a:ext cx="6704400" cy="371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434343"/>
                </a:solidFill>
              </a:rPr>
              <a:t>Lean meat intake has increased over the years, due to raised awareness that a high intake of fatty red meats can heighten the risk of various diseases.</a:t>
            </a:r>
            <a:r>
              <a:rPr baseline="30000" lang="en" sz="1300">
                <a:solidFill>
                  <a:srgbClr val="434343"/>
                </a:solidFill>
              </a:rPr>
              <a:t>1</a:t>
            </a:r>
            <a:endParaRPr baseline="30000" sz="1300">
              <a:solidFill>
                <a:srgbClr val="434343"/>
              </a:solidFill>
            </a:endParaRPr>
          </a:p>
          <a:p>
            <a:pPr indent="0" lvl="0" marL="0" rtl="0" algn="l">
              <a:spcBef>
                <a:spcPts val="1200"/>
              </a:spcBef>
              <a:spcAft>
                <a:spcPts val="0"/>
              </a:spcAft>
              <a:buNone/>
            </a:pPr>
            <a:r>
              <a:rPr lang="en" sz="1300">
                <a:solidFill>
                  <a:srgbClr val="434343"/>
                </a:solidFill>
              </a:rPr>
              <a:t>Organizations like the CDC and USDA recommend to choose lean cuts when consuming red meat.</a:t>
            </a:r>
            <a:r>
              <a:rPr baseline="30000" lang="en" sz="1300">
                <a:solidFill>
                  <a:srgbClr val="434343"/>
                </a:solidFill>
              </a:rPr>
              <a:t>2</a:t>
            </a:r>
            <a:r>
              <a:rPr lang="en" sz="1300">
                <a:solidFill>
                  <a:srgbClr val="434343"/>
                </a:solidFill>
              </a:rPr>
              <a:t> By selecting lean meats, one can keep their saturated fat intake within recommendations and lower their risk of chronic illnesses. </a:t>
            </a:r>
            <a:endParaRPr sz="1300">
              <a:solidFill>
                <a:srgbClr val="434343"/>
              </a:solidFill>
            </a:endParaRPr>
          </a:p>
          <a:p>
            <a:pPr indent="0" lvl="0" marL="0" rtl="0" algn="l">
              <a:spcBef>
                <a:spcPts val="1200"/>
              </a:spcBef>
              <a:spcAft>
                <a:spcPts val="0"/>
              </a:spcAft>
              <a:buNone/>
            </a:pPr>
            <a:r>
              <a:rPr lang="en" sz="1300">
                <a:solidFill>
                  <a:srgbClr val="434343"/>
                </a:solidFill>
              </a:rPr>
              <a:t>In general, lean meat refers to cuts of chicken, beef, pork and turkey that have been trimmed of visible fat. Lean tissue refers to muscle, connective tissue, vitamins, and minerals present in the meat, whereas fat refers to fat or adipose tissue.</a:t>
            </a:r>
            <a:r>
              <a:rPr baseline="30000" lang="en" sz="1300">
                <a:solidFill>
                  <a:srgbClr val="434343"/>
                </a:solidFill>
              </a:rPr>
              <a:t>3</a:t>
            </a:r>
            <a:endParaRPr baseline="30000" sz="1300">
              <a:solidFill>
                <a:srgbClr val="434343"/>
              </a:solidFill>
            </a:endParaRPr>
          </a:p>
          <a:p>
            <a:pPr indent="0" lvl="0" marL="0" rtl="0" algn="l">
              <a:spcBef>
                <a:spcPts val="1200"/>
              </a:spcBef>
              <a:spcAft>
                <a:spcPts val="1200"/>
              </a:spcAft>
              <a:buNone/>
            </a:pPr>
            <a:r>
              <a:rPr lang="en" sz="1300">
                <a:solidFill>
                  <a:srgbClr val="434343"/>
                </a:solidFill>
              </a:rPr>
              <a:t>Fat measure is indicated in the form of a ratio or percentage on the package of the meat. For example, a ratio of 90/10 is synonymous to 90% lean and it means 90% of the mass of the meat comes from lean tissue. Grocery stores sell a wide variety of ground meats with varying fat content</a:t>
            </a:r>
            <a:endParaRPr sz="1300">
              <a:solidFill>
                <a:srgbClr val="434343"/>
              </a:solidFill>
            </a:endParaRPr>
          </a:p>
        </p:txBody>
      </p:sp>
      <p:pic>
        <p:nvPicPr>
          <p:cNvPr id="85" name="Google Shape;85;p14"/>
          <p:cNvPicPr preferRelativeResize="0"/>
          <p:nvPr/>
        </p:nvPicPr>
        <p:blipFill rotWithShape="1">
          <a:blip r:embed="rId3">
            <a:alphaModFix/>
          </a:blip>
          <a:srcRect b="0" l="12755" r="13769" t="0"/>
          <a:stretch/>
        </p:blipFill>
        <p:spPr>
          <a:xfrm>
            <a:off x="7440163" y="1442613"/>
            <a:ext cx="1315775" cy="1790700"/>
          </a:xfrm>
          <a:prstGeom prst="rect">
            <a:avLst/>
          </a:prstGeom>
          <a:noFill/>
          <a:ln>
            <a:noFill/>
          </a:ln>
        </p:spPr>
      </p:pic>
      <p:pic>
        <p:nvPicPr>
          <p:cNvPr id="86" name="Google Shape;86;p14"/>
          <p:cNvPicPr preferRelativeResize="0"/>
          <p:nvPr/>
        </p:nvPicPr>
        <p:blipFill rotWithShape="1">
          <a:blip r:embed="rId4">
            <a:alphaModFix/>
          </a:blip>
          <a:srcRect b="14581" l="4254" r="4052" t="13764"/>
          <a:stretch/>
        </p:blipFill>
        <p:spPr>
          <a:xfrm>
            <a:off x="7113938" y="3528700"/>
            <a:ext cx="1642000" cy="1283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237" name="Google Shape;237;p3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400">
                <a:solidFill>
                  <a:srgbClr val="434343"/>
                </a:solidFill>
              </a:rPr>
              <a:t>The results of the current study provide evidence that higher levels of fat in ground beef are associated with higher levels of juiciness in the meat. </a:t>
            </a:r>
            <a:endParaRPr sz="1400">
              <a:solidFill>
                <a:srgbClr val="434343"/>
              </a:solidFill>
            </a:endParaRPr>
          </a:p>
          <a:p>
            <a:pPr indent="0" lvl="0" marL="0" rtl="0" algn="l">
              <a:spcBef>
                <a:spcPts val="1200"/>
              </a:spcBef>
              <a:spcAft>
                <a:spcPts val="0"/>
              </a:spcAft>
              <a:buNone/>
            </a:pPr>
            <a:r>
              <a:rPr lang="en" sz="1400">
                <a:solidFill>
                  <a:srgbClr val="434343"/>
                </a:solidFill>
              </a:rPr>
              <a:t>While there exists differences in sensory </a:t>
            </a:r>
            <a:r>
              <a:rPr lang="en" sz="1400">
                <a:solidFill>
                  <a:srgbClr val="434343"/>
                </a:solidFill>
              </a:rPr>
              <a:t>characteristics</a:t>
            </a:r>
            <a:r>
              <a:rPr lang="en" sz="1400">
                <a:solidFill>
                  <a:srgbClr val="434343"/>
                </a:solidFill>
              </a:rPr>
              <a:t> between ground beef patties with varying levels of fat, the results of the current study indicated that an equal number of untrained participants’ could and couldn’t distinguish between the two leanness levels clearly. </a:t>
            </a:r>
            <a:endParaRPr sz="1400">
              <a:solidFill>
                <a:srgbClr val="434343"/>
              </a:solidFill>
            </a:endParaRPr>
          </a:p>
          <a:p>
            <a:pPr indent="0" lvl="0" marL="0" rtl="0" algn="l">
              <a:spcBef>
                <a:spcPts val="1200"/>
              </a:spcBef>
              <a:spcAft>
                <a:spcPts val="0"/>
              </a:spcAft>
              <a:buNone/>
            </a:pPr>
            <a:r>
              <a:rPr lang="en" sz="1400">
                <a:solidFill>
                  <a:srgbClr val="434343"/>
                </a:solidFill>
              </a:rPr>
              <a:t>These results encourage using cooking loss as a method to assess juiciness levels between ground beef patties with varying leanness levels</a:t>
            </a:r>
            <a:endParaRPr sz="1400">
              <a:solidFill>
                <a:srgbClr val="434343"/>
              </a:solidFill>
            </a:endParaRPr>
          </a:p>
          <a:p>
            <a:pPr indent="0" lvl="0" marL="0" rtl="0" algn="l">
              <a:spcBef>
                <a:spcPts val="1200"/>
              </a:spcBef>
              <a:spcAft>
                <a:spcPts val="1200"/>
              </a:spcAft>
              <a:buNone/>
            </a:pPr>
            <a:r>
              <a:rPr lang="en" sz="1400">
                <a:solidFill>
                  <a:srgbClr val="434343"/>
                </a:solidFill>
              </a:rPr>
              <a:t>These results also encourage the necessity of large-scale experimental </a:t>
            </a:r>
            <a:r>
              <a:rPr lang="en" sz="1400">
                <a:solidFill>
                  <a:srgbClr val="434343"/>
                </a:solidFill>
              </a:rPr>
              <a:t>studies</a:t>
            </a:r>
            <a:r>
              <a:rPr lang="en" sz="1400">
                <a:solidFill>
                  <a:srgbClr val="434343"/>
                </a:solidFill>
              </a:rPr>
              <a:t> to </a:t>
            </a:r>
            <a:r>
              <a:rPr lang="en" sz="1400">
                <a:solidFill>
                  <a:srgbClr val="434343"/>
                </a:solidFill>
              </a:rPr>
              <a:t>accurately</a:t>
            </a:r>
            <a:r>
              <a:rPr lang="en" sz="1400">
                <a:solidFill>
                  <a:srgbClr val="434343"/>
                </a:solidFill>
              </a:rPr>
              <a:t> determine whether untrained consumers can detect sensory differences in ground beef patties with varying lean-to-fat ratios</a:t>
            </a:r>
            <a:endParaRPr sz="1400">
              <a:solidFill>
                <a:srgbClr val="43434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243" name="Google Shape;243;p3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rgbClr val="434343"/>
                </a:solidFill>
              </a:rPr>
              <a:t>1. </a:t>
            </a:r>
            <a:r>
              <a:rPr lang="en" sz="1400">
                <a:solidFill>
                  <a:srgbClr val="434343"/>
                </a:solidFill>
              </a:rPr>
              <a:t>Wein H. Risk in Red Meat? National Institutes of Health (NIH). Published March 26, 2012. </a:t>
            </a:r>
            <a:r>
              <a:rPr lang="en" sz="1400" u="sng">
                <a:solidFill>
                  <a:schemeClr val="hlink"/>
                </a:solidFill>
                <a:hlinkClick r:id="rId3"/>
              </a:rPr>
              <a:t>https://www.nih.gov/news-events/nih-research-matters/risk-red-meat</a:t>
            </a:r>
            <a:endParaRPr sz="1400"/>
          </a:p>
          <a:p>
            <a:pPr indent="0" lvl="0" marL="0" rtl="0" algn="l">
              <a:spcBef>
                <a:spcPts val="1200"/>
              </a:spcBef>
              <a:spcAft>
                <a:spcPts val="0"/>
              </a:spcAft>
              <a:buNone/>
            </a:pPr>
            <a:r>
              <a:rPr lang="en" sz="1400">
                <a:solidFill>
                  <a:srgbClr val="434343"/>
                </a:solidFill>
              </a:rPr>
              <a:t>2. Richards L. Lean meat: Benefits and how to choose meats. www.medicalnewstoday.com. Published September 28, 2021.</a:t>
            </a:r>
            <a:r>
              <a:rPr lang="en" sz="1400"/>
              <a:t> </a:t>
            </a:r>
            <a:r>
              <a:rPr lang="en" sz="1400" u="sng">
                <a:solidFill>
                  <a:schemeClr val="hlink"/>
                </a:solidFill>
                <a:hlinkClick r:id="rId4"/>
              </a:rPr>
              <a:t>https://www.medicalnewstoday.com/articles/lean-meat</a:t>
            </a:r>
            <a:endParaRPr sz="1400"/>
          </a:p>
          <a:p>
            <a:pPr indent="0" lvl="0" marL="0" rtl="0" algn="l">
              <a:spcBef>
                <a:spcPts val="1200"/>
              </a:spcBef>
              <a:spcAft>
                <a:spcPts val="0"/>
              </a:spcAft>
              <a:buNone/>
            </a:pPr>
            <a:r>
              <a:rPr lang="en" sz="1400">
                <a:solidFill>
                  <a:srgbClr val="434343"/>
                </a:solidFill>
              </a:rPr>
              <a:t>3. farmwayadmin. Lean Meats: Health Benefits and Diet Integration. Farmway Foods. Published March 8, 2024.</a:t>
            </a:r>
            <a:r>
              <a:rPr lang="en" sz="1400"/>
              <a:t> </a:t>
            </a:r>
            <a:r>
              <a:rPr lang="en" sz="1400" u="sng">
                <a:solidFill>
                  <a:schemeClr val="hlink"/>
                </a:solidFill>
                <a:hlinkClick r:id="rId5"/>
              </a:rPr>
              <a:t>https://farmwayfoods.ca/the-health-benefits-of-lean-meats-incorporating-them-into-your-diet/</a:t>
            </a:r>
            <a:endParaRPr sz="1400"/>
          </a:p>
          <a:p>
            <a:pPr indent="0" lvl="0" marL="0" rtl="0" algn="l">
              <a:spcBef>
                <a:spcPts val="1200"/>
              </a:spcBef>
              <a:spcAft>
                <a:spcPts val="1200"/>
              </a:spcAft>
              <a:buNone/>
            </a:pPr>
            <a:r>
              <a:rPr lang="en" sz="1400">
                <a:solidFill>
                  <a:srgbClr val="434343"/>
                </a:solidFill>
              </a:rPr>
              <a:t>4. How to cook lean beef | Washington State Magazine | Washington State University. Wsu.edu. Published 2024. Accessed December 6, 2024.</a:t>
            </a:r>
            <a:r>
              <a:rPr lang="en" sz="1400"/>
              <a:t> </a:t>
            </a:r>
            <a:r>
              <a:rPr lang="en" sz="1400" u="sng">
                <a:solidFill>
                  <a:schemeClr val="hlink"/>
                </a:solidFill>
                <a:hlinkClick r:id="rId6"/>
              </a:rPr>
              <a:t>https://magazine.wsu.edu/web-extra/how-to-cook-lean-beef/</a:t>
            </a: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4"/>
          <p:cNvSpPr txBox="1"/>
          <p:nvPr>
            <p:ph idx="1" type="body"/>
          </p:nvPr>
        </p:nvSpPr>
        <p:spPr>
          <a:xfrm>
            <a:off x="311700" y="366175"/>
            <a:ext cx="8520600" cy="436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rgbClr val="434343"/>
                </a:solidFill>
              </a:rPr>
              <a:t>5. Wong NH, Maga JA. The effect of fat content on the quality of ground beef patties. ScienceDirect. Published January 1, 1995. </a:t>
            </a:r>
            <a:r>
              <a:rPr lang="en" sz="1400" u="sng">
                <a:solidFill>
                  <a:schemeClr val="hlink"/>
                </a:solidFill>
                <a:hlinkClick r:id="rId3"/>
              </a:rPr>
              <a:t>https://www.sciencedirect.com/science/article/abs/pii/S0167450106802372</a:t>
            </a:r>
            <a:endParaRPr sz="1400"/>
          </a:p>
          <a:p>
            <a:pPr indent="0" lvl="0" marL="0" rtl="0" algn="l">
              <a:spcBef>
                <a:spcPts val="1200"/>
              </a:spcBef>
              <a:spcAft>
                <a:spcPts val="0"/>
              </a:spcAft>
              <a:buNone/>
            </a:pPr>
            <a:r>
              <a:rPr lang="en" sz="1400">
                <a:solidFill>
                  <a:srgbClr val="434343"/>
                </a:solidFill>
              </a:rPr>
              <a:t>6. Jordan MM. The effects of lean-to-fat ratio on the shelf life and sensory characteristics of grass-fed ground beef. Tdl.org. Published May 2022. </a:t>
            </a:r>
            <a:r>
              <a:rPr lang="en" sz="1400" u="sng">
                <a:solidFill>
                  <a:schemeClr val="hlink"/>
                </a:solidFill>
                <a:hlinkClick r:id="rId4"/>
              </a:rPr>
              <a:t>https://asu-ir.tdl.org/items/719956b5-1552-4a18-92d3-ddde34aa5d20</a:t>
            </a:r>
            <a:endParaRPr sz="1400"/>
          </a:p>
          <a:p>
            <a:pPr indent="0" lvl="0" marL="0" rtl="0" algn="l">
              <a:spcBef>
                <a:spcPts val="1200"/>
              </a:spcBef>
              <a:spcAft>
                <a:spcPts val="0"/>
              </a:spcAft>
              <a:buNone/>
            </a:pPr>
            <a:r>
              <a:rPr lang="en" sz="1400">
                <a:solidFill>
                  <a:srgbClr val="434343"/>
                </a:solidFill>
              </a:rPr>
              <a:t>7. Pohlman FW, Anthony NB, Yang FL. Effects of Labeling and Consumer Health Trends on Preferred Ground Beef Color Characteristics, Fat Content, and Palatability in Simulated Retail Display. </a:t>
            </a:r>
            <a:r>
              <a:rPr i="1" lang="en" sz="1400">
                <a:solidFill>
                  <a:srgbClr val="434343"/>
                </a:solidFill>
              </a:rPr>
              <a:t>Meat and Muscle Biology</a:t>
            </a:r>
            <a:r>
              <a:rPr lang="en" sz="1400">
                <a:solidFill>
                  <a:srgbClr val="434343"/>
                </a:solidFill>
              </a:rPr>
              <a:t>. 2017;1(3):9-9. doi:</a:t>
            </a:r>
            <a:r>
              <a:rPr lang="en" sz="1400" u="sng">
                <a:solidFill>
                  <a:schemeClr val="hlink"/>
                </a:solidFill>
                <a:hlinkClick r:id="rId5"/>
              </a:rPr>
              <a:t>https://doi.org/10.221751/rmc2017.009</a:t>
            </a:r>
            <a:endParaRPr sz="1400"/>
          </a:p>
          <a:p>
            <a:pPr indent="0" lvl="0" marL="0" rtl="0" algn="l">
              <a:spcBef>
                <a:spcPts val="1200"/>
              </a:spcBef>
              <a:spcAft>
                <a:spcPts val="0"/>
              </a:spcAft>
              <a:buNone/>
            </a:pPr>
            <a:r>
              <a:rPr lang="en" sz="1400">
                <a:solidFill>
                  <a:srgbClr val="434343"/>
                </a:solidFill>
              </a:rPr>
              <a:t>8. Davis SG, Harr KM, Farmer KJ, et al. Quality of Plant-Based Ground Beef Alternatives in Comparison with Ground Beef of Various Fat Levels. </a:t>
            </a:r>
            <a:r>
              <a:rPr i="1" lang="en" sz="1400">
                <a:solidFill>
                  <a:srgbClr val="434343"/>
                </a:solidFill>
              </a:rPr>
              <a:t>Meat and Muscle Biology</a:t>
            </a:r>
            <a:r>
              <a:rPr lang="en" sz="1400">
                <a:solidFill>
                  <a:srgbClr val="434343"/>
                </a:solidFill>
              </a:rPr>
              <a:t>. 2021;5(1). doi:</a:t>
            </a:r>
            <a:r>
              <a:rPr lang="en" sz="1400" u="sng">
                <a:solidFill>
                  <a:schemeClr val="hlink"/>
                </a:solidFill>
                <a:hlinkClick r:id="rId6"/>
              </a:rPr>
              <a:t>https://doi.org/10.22175/mmb.12989</a:t>
            </a:r>
            <a:endParaRPr sz="1400"/>
          </a:p>
          <a:p>
            <a:pPr indent="0" lvl="0" marL="0" rtl="0" algn="l">
              <a:spcBef>
                <a:spcPts val="1200"/>
              </a:spcBef>
              <a:spcAft>
                <a:spcPts val="1200"/>
              </a:spcAft>
              <a:buNone/>
            </a:pPr>
            <a:r>
              <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Significance</a:t>
            </a:r>
            <a:endParaRPr/>
          </a:p>
        </p:txBody>
      </p:sp>
      <p:sp>
        <p:nvSpPr>
          <p:cNvPr id="92" name="Google Shape;92;p15"/>
          <p:cNvSpPr txBox="1"/>
          <p:nvPr>
            <p:ph idx="1" type="body"/>
          </p:nvPr>
        </p:nvSpPr>
        <p:spPr>
          <a:xfrm>
            <a:off x="311700" y="1225225"/>
            <a:ext cx="3999900" cy="3683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u="sng">
                <a:solidFill>
                  <a:srgbClr val="45818E"/>
                </a:solidFill>
              </a:rPr>
              <a:t>Food Perception</a:t>
            </a:r>
            <a:endParaRPr b="1" u="sng">
              <a:solidFill>
                <a:srgbClr val="45818E"/>
              </a:solidFill>
            </a:endParaRPr>
          </a:p>
          <a:p>
            <a:pPr indent="0" lvl="0" marL="0" rtl="0" algn="l">
              <a:spcBef>
                <a:spcPts val="1200"/>
              </a:spcBef>
              <a:spcAft>
                <a:spcPts val="0"/>
              </a:spcAft>
              <a:buNone/>
            </a:pPr>
            <a:r>
              <a:rPr lang="en">
                <a:solidFill>
                  <a:srgbClr val="434343"/>
                </a:solidFill>
              </a:rPr>
              <a:t>Fat and muscle tissue provide different experiences in terms of how the consumer will perceive the food. Foods with more fat have pronounced measurements of juiciness, tenderness and flavor.</a:t>
            </a:r>
            <a:endParaRPr>
              <a:solidFill>
                <a:srgbClr val="434343"/>
              </a:solidFill>
            </a:endParaRPr>
          </a:p>
          <a:p>
            <a:pPr indent="0" lvl="0" marL="0" rtl="0" algn="l">
              <a:spcBef>
                <a:spcPts val="1200"/>
              </a:spcBef>
              <a:spcAft>
                <a:spcPts val="0"/>
              </a:spcAft>
              <a:buNone/>
            </a:pPr>
            <a:r>
              <a:rPr b="1" lang="en" u="sng">
                <a:solidFill>
                  <a:srgbClr val="45818E"/>
                </a:solidFill>
              </a:rPr>
              <a:t>Food Preparation</a:t>
            </a:r>
            <a:endParaRPr>
              <a:solidFill>
                <a:srgbClr val="45818E"/>
              </a:solidFill>
            </a:endParaRPr>
          </a:p>
          <a:p>
            <a:pPr indent="0" lvl="0" marL="0" rtl="0" algn="l">
              <a:spcBef>
                <a:spcPts val="1200"/>
              </a:spcBef>
              <a:spcAft>
                <a:spcPts val="1200"/>
              </a:spcAft>
              <a:buNone/>
            </a:pPr>
            <a:r>
              <a:rPr lang="en">
                <a:solidFill>
                  <a:srgbClr val="434343"/>
                </a:solidFill>
              </a:rPr>
              <a:t>Different levels of fat, muscle tissue and water content create conditions that require different approaches to cooking.  Leaner meats generally require less time to cook.</a:t>
            </a:r>
            <a:r>
              <a:rPr baseline="30000" lang="en">
                <a:solidFill>
                  <a:srgbClr val="434343"/>
                </a:solidFill>
              </a:rPr>
              <a:t>4</a:t>
            </a:r>
            <a:endParaRPr baseline="30000">
              <a:solidFill>
                <a:srgbClr val="434343"/>
              </a:solidFill>
            </a:endParaRPr>
          </a:p>
        </p:txBody>
      </p:sp>
      <p:sp>
        <p:nvSpPr>
          <p:cNvPr id="93" name="Google Shape;93;p15"/>
          <p:cNvSpPr txBox="1"/>
          <p:nvPr>
            <p:ph idx="2" type="body"/>
          </p:nvPr>
        </p:nvSpPr>
        <p:spPr>
          <a:xfrm>
            <a:off x="4832400" y="246075"/>
            <a:ext cx="3999900" cy="466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rgbClr val="45818E"/>
                </a:solidFill>
              </a:rPr>
              <a:t>Food Cost</a:t>
            </a:r>
            <a:endParaRPr b="1" u="sng">
              <a:solidFill>
                <a:srgbClr val="45818E"/>
              </a:solidFill>
            </a:endParaRPr>
          </a:p>
          <a:p>
            <a:pPr indent="0" lvl="0" marL="0" rtl="0" algn="l">
              <a:spcBef>
                <a:spcPts val="1200"/>
              </a:spcBef>
              <a:spcAft>
                <a:spcPts val="0"/>
              </a:spcAft>
              <a:buNone/>
            </a:pPr>
            <a:r>
              <a:rPr lang="en">
                <a:solidFill>
                  <a:srgbClr val="434343"/>
                </a:solidFill>
              </a:rPr>
              <a:t>Ground meat costs typically follow a trend in which the leaner version of the same product is more expensive as fat has less value than protein. There are examples of exceptions to this trend though. E.g., 90/10 ground beef may come from sirloin cuts of beef, which are more expensive cuts.</a:t>
            </a:r>
            <a:endParaRPr baseline="30000">
              <a:solidFill>
                <a:srgbClr val="434343"/>
              </a:solidFill>
            </a:endParaRPr>
          </a:p>
          <a:p>
            <a:pPr indent="0" lvl="0" marL="0" rtl="0" algn="l">
              <a:spcBef>
                <a:spcPts val="1200"/>
              </a:spcBef>
              <a:spcAft>
                <a:spcPts val="0"/>
              </a:spcAft>
              <a:buNone/>
            </a:pPr>
            <a:r>
              <a:rPr b="1" lang="en" u="sng">
                <a:solidFill>
                  <a:srgbClr val="45818E"/>
                </a:solidFill>
              </a:rPr>
              <a:t>Health Impacts</a:t>
            </a:r>
            <a:endParaRPr b="1" u="sng">
              <a:solidFill>
                <a:srgbClr val="45818E"/>
              </a:solidFill>
            </a:endParaRPr>
          </a:p>
          <a:p>
            <a:pPr indent="0" lvl="0" marL="0" rtl="0" algn="l">
              <a:spcBef>
                <a:spcPts val="1200"/>
              </a:spcBef>
              <a:spcAft>
                <a:spcPts val="1200"/>
              </a:spcAft>
              <a:buNone/>
            </a:pPr>
            <a:r>
              <a:rPr lang="en">
                <a:solidFill>
                  <a:srgbClr val="434343"/>
                </a:solidFill>
              </a:rPr>
              <a:t>High saturated fat intake is associated with negative cardiovascular outcomes.</a:t>
            </a:r>
            <a:r>
              <a:rPr baseline="30000" lang="en">
                <a:solidFill>
                  <a:srgbClr val="434343"/>
                </a:solidFill>
              </a:rPr>
              <a:t>1</a:t>
            </a:r>
            <a:r>
              <a:rPr lang="en">
                <a:solidFill>
                  <a:srgbClr val="434343"/>
                </a:solidFill>
              </a:rPr>
              <a:t> Animal-based foods are the primary sources of saturated fat in most human dietary approaches. Thus, choosing low-saturated meats can have a significant effect on the total amount of saturated fat that one consumes.</a:t>
            </a:r>
            <a:endParaRPr>
              <a:solidFill>
                <a:srgbClr val="43434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Objectives, Experimental Question &amp; Hypothesis</a:t>
            </a:r>
            <a:endParaRPr/>
          </a:p>
        </p:txBody>
      </p:sp>
      <p:sp>
        <p:nvSpPr>
          <p:cNvPr id="99" name="Google Shape;99;p16"/>
          <p:cNvSpPr txBox="1"/>
          <p:nvPr>
            <p:ph idx="1" type="body"/>
          </p:nvPr>
        </p:nvSpPr>
        <p:spPr>
          <a:xfrm>
            <a:off x="311700" y="1225225"/>
            <a:ext cx="3999900" cy="3629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u="sng">
                <a:solidFill>
                  <a:srgbClr val="45818E"/>
                </a:solidFill>
              </a:rPr>
              <a:t>Objective</a:t>
            </a:r>
            <a:endParaRPr b="1" u="sng">
              <a:solidFill>
                <a:srgbClr val="45818E"/>
              </a:solidFill>
            </a:endParaRPr>
          </a:p>
          <a:p>
            <a:pPr indent="0" lvl="0" marL="0" rtl="0" algn="l">
              <a:spcBef>
                <a:spcPts val="1200"/>
              </a:spcBef>
              <a:spcAft>
                <a:spcPts val="0"/>
              </a:spcAft>
              <a:buClr>
                <a:schemeClr val="dk1"/>
              </a:buClr>
              <a:buSzPts val="1100"/>
              <a:buFont typeface="Arial"/>
              <a:buNone/>
            </a:pPr>
            <a:r>
              <a:rPr lang="en">
                <a:solidFill>
                  <a:srgbClr val="434343"/>
                </a:solidFill>
              </a:rPr>
              <a:t>T</a:t>
            </a:r>
            <a:r>
              <a:rPr lang="en">
                <a:solidFill>
                  <a:srgbClr val="434343"/>
                </a:solidFill>
              </a:rPr>
              <a:t>o examine juiciness and overall sensory differences in ground beef patties with varying leanness</a:t>
            </a:r>
            <a:endParaRPr>
              <a:solidFill>
                <a:srgbClr val="434343"/>
              </a:solidFill>
            </a:endParaRPr>
          </a:p>
          <a:p>
            <a:pPr indent="-317500" lvl="0" marL="457200" rtl="0" algn="l">
              <a:spcBef>
                <a:spcPts val="1200"/>
              </a:spcBef>
              <a:spcAft>
                <a:spcPts val="0"/>
              </a:spcAft>
              <a:buClr>
                <a:srgbClr val="434343"/>
              </a:buClr>
              <a:buSzPts val="1400"/>
              <a:buChar char="●"/>
            </a:pPr>
            <a:r>
              <a:rPr lang="en">
                <a:solidFill>
                  <a:srgbClr val="434343"/>
                </a:solidFill>
              </a:rPr>
              <a:t>Lean </a:t>
            </a:r>
            <a:r>
              <a:rPr lang="en">
                <a:solidFill>
                  <a:srgbClr val="434343"/>
                </a:solidFill>
              </a:rPr>
              <a:t>ground</a:t>
            </a:r>
            <a:r>
              <a:rPr lang="en">
                <a:solidFill>
                  <a:srgbClr val="434343"/>
                </a:solidFill>
              </a:rPr>
              <a:t> meats - 80/20 &amp; 96/4</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Cooking Loss Card &amp; Triangle Test</a:t>
            </a:r>
            <a:endParaRPr>
              <a:solidFill>
                <a:srgbClr val="434343"/>
              </a:solidFill>
            </a:endParaRPr>
          </a:p>
          <a:p>
            <a:pPr indent="0" lvl="0" marL="0" rtl="0" algn="l">
              <a:spcBef>
                <a:spcPts val="1200"/>
              </a:spcBef>
              <a:spcAft>
                <a:spcPts val="0"/>
              </a:spcAft>
              <a:buClr>
                <a:schemeClr val="dk1"/>
              </a:buClr>
              <a:buSzPts val="1100"/>
              <a:buFont typeface="Arial"/>
              <a:buNone/>
            </a:pPr>
            <a:r>
              <a:rPr b="1" lang="en" u="sng">
                <a:solidFill>
                  <a:srgbClr val="45818E"/>
                </a:solidFill>
              </a:rPr>
              <a:t>Experimental Question</a:t>
            </a:r>
            <a:endParaRPr b="1" u="sng">
              <a:solidFill>
                <a:srgbClr val="45818E"/>
              </a:solidFill>
            </a:endParaRPr>
          </a:p>
          <a:p>
            <a:pPr indent="0" lvl="0" marL="0" rtl="0" algn="l">
              <a:spcBef>
                <a:spcPts val="1200"/>
              </a:spcBef>
              <a:spcAft>
                <a:spcPts val="1200"/>
              </a:spcAft>
              <a:buClr>
                <a:schemeClr val="dk1"/>
              </a:buClr>
              <a:buSzPts val="1100"/>
              <a:buFont typeface="Arial"/>
              <a:buNone/>
            </a:pPr>
            <a:r>
              <a:rPr lang="en">
                <a:solidFill>
                  <a:srgbClr val="434343"/>
                </a:solidFill>
              </a:rPr>
              <a:t>Is there a difference in overall sensory properties and juiciness, when substituting 80/20 lean ground beef for 96/4 lean ground beef, in a simple hamburger recipe?</a:t>
            </a:r>
            <a:endParaRPr>
              <a:solidFill>
                <a:srgbClr val="434343"/>
              </a:solidFill>
            </a:endParaRPr>
          </a:p>
        </p:txBody>
      </p:sp>
      <p:sp>
        <p:nvSpPr>
          <p:cNvPr id="100" name="Google Shape;100;p16"/>
          <p:cNvSpPr txBox="1"/>
          <p:nvPr>
            <p:ph idx="2" type="body"/>
          </p:nvPr>
        </p:nvSpPr>
        <p:spPr>
          <a:xfrm>
            <a:off x="4832400" y="1225225"/>
            <a:ext cx="3999900" cy="3629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rgbClr val="45818E"/>
                </a:solidFill>
              </a:rPr>
              <a:t>Hypothesis</a:t>
            </a:r>
            <a:endParaRPr b="1" u="sng">
              <a:solidFill>
                <a:srgbClr val="45818E"/>
              </a:solidFill>
            </a:endParaRPr>
          </a:p>
          <a:p>
            <a:pPr indent="0" lvl="0" marL="0" rtl="0" algn="l">
              <a:spcBef>
                <a:spcPts val="1200"/>
              </a:spcBef>
              <a:spcAft>
                <a:spcPts val="0"/>
              </a:spcAft>
              <a:buNone/>
            </a:pPr>
            <a:r>
              <a:rPr lang="en">
                <a:solidFill>
                  <a:srgbClr val="434343"/>
                </a:solidFill>
              </a:rPr>
              <a:t>Participants won’t be able to distinguish between the two leanness levels clearly</a:t>
            </a:r>
            <a:endParaRPr>
              <a:solidFill>
                <a:srgbClr val="434343"/>
              </a:solidFill>
            </a:endParaRPr>
          </a:p>
          <a:p>
            <a:pPr indent="0" lvl="0" marL="0" rtl="0" algn="l">
              <a:spcBef>
                <a:spcPts val="1200"/>
              </a:spcBef>
              <a:spcAft>
                <a:spcPts val="1200"/>
              </a:spcAft>
              <a:buNone/>
            </a:pPr>
            <a:r>
              <a:rPr lang="en">
                <a:solidFill>
                  <a:srgbClr val="434343"/>
                </a:solidFill>
              </a:rPr>
              <a:t>96/4 lean ground beef will have lower juiciness compared to the 80/20 lean ground beef due to lower fat content</a:t>
            </a:r>
            <a:endParaRPr>
              <a:solidFill>
                <a:srgbClr val="434343"/>
              </a:solidFill>
            </a:endParaRPr>
          </a:p>
        </p:txBody>
      </p:sp>
      <p:pic>
        <p:nvPicPr>
          <p:cNvPr id="101" name="Google Shape;101;p16"/>
          <p:cNvPicPr preferRelativeResize="0"/>
          <p:nvPr/>
        </p:nvPicPr>
        <p:blipFill rotWithShape="1">
          <a:blip r:embed="rId3">
            <a:alphaModFix/>
          </a:blip>
          <a:srcRect b="0" l="13289" r="19283" t="12349"/>
          <a:stretch/>
        </p:blipFill>
        <p:spPr>
          <a:xfrm>
            <a:off x="5602400" y="3292775"/>
            <a:ext cx="1900624" cy="16485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Literature Review</a:t>
            </a:r>
            <a:endParaRPr/>
          </a:p>
        </p:txBody>
      </p:sp>
      <p:sp>
        <p:nvSpPr>
          <p:cNvPr id="107" name="Google Shape;107;p17"/>
          <p:cNvSpPr txBox="1"/>
          <p:nvPr>
            <p:ph idx="1" type="body"/>
          </p:nvPr>
        </p:nvSpPr>
        <p:spPr>
          <a:xfrm>
            <a:off x="311700" y="1266325"/>
            <a:ext cx="8520600" cy="364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434343"/>
                </a:solidFill>
              </a:rPr>
              <a:t>This review synthesized and evaluated the current research done on lean ground beef and sensory characteristics.</a:t>
            </a:r>
            <a:endParaRPr sz="1400">
              <a:solidFill>
                <a:srgbClr val="434343"/>
              </a:solidFill>
            </a:endParaRPr>
          </a:p>
          <a:p>
            <a:pPr indent="0" lvl="0" marL="0" rtl="0" algn="l">
              <a:spcBef>
                <a:spcPts val="1200"/>
              </a:spcBef>
              <a:spcAft>
                <a:spcPts val="0"/>
              </a:spcAft>
              <a:buNone/>
            </a:pPr>
            <a:r>
              <a:rPr b="1" lang="en" sz="1400" u="sng">
                <a:solidFill>
                  <a:srgbClr val="45818E"/>
                </a:solidFill>
              </a:rPr>
              <a:t>Lean Beef &amp; Juiciness</a:t>
            </a:r>
            <a:endParaRPr b="1" sz="1400" u="sng">
              <a:solidFill>
                <a:srgbClr val="45818E"/>
              </a:solidFill>
            </a:endParaRPr>
          </a:p>
          <a:p>
            <a:pPr indent="0" lvl="0" marL="0" rtl="0" algn="l">
              <a:spcBef>
                <a:spcPts val="1200"/>
              </a:spcBef>
              <a:spcAft>
                <a:spcPts val="0"/>
              </a:spcAft>
              <a:buNone/>
            </a:pPr>
            <a:r>
              <a:rPr lang="en" sz="1400">
                <a:solidFill>
                  <a:srgbClr val="434343"/>
                </a:solidFill>
              </a:rPr>
              <a:t>N.H. Wong and J.A. Maga, conducted a study examining the effects of fat content on the sensory qualities of ground beef patties. Ground beef patties were prepared with varying levels of fat (4, 12, 20, and 30%). Trained sensory panelists assessed each treatment for variations in sensory characteristics.</a:t>
            </a:r>
            <a:r>
              <a:rPr baseline="30000" lang="en" sz="1400">
                <a:solidFill>
                  <a:srgbClr val="434343"/>
                </a:solidFill>
              </a:rPr>
              <a:t>5</a:t>
            </a:r>
            <a:r>
              <a:rPr lang="en" sz="1400">
                <a:solidFill>
                  <a:srgbClr val="434343"/>
                </a:solidFill>
              </a:rPr>
              <a:t> Results showed that higher tenderness and juiciness values were associated with higher fat levels in the patties.</a:t>
            </a:r>
            <a:endParaRPr sz="1400">
              <a:solidFill>
                <a:srgbClr val="434343"/>
              </a:solidFill>
            </a:endParaRPr>
          </a:p>
          <a:p>
            <a:pPr indent="0" lvl="0" marL="0" rtl="0" algn="l">
              <a:spcBef>
                <a:spcPts val="1200"/>
              </a:spcBef>
              <a:spcAft>
                <a:spcPts val="1200"/>
              </a:spcAft>
              <a:buNone/>
            </a:pPr>
            <a:r>
              <a:rPr lang="en" sz="1400">
                <a:solidFill>
                  <a:srgbClr val="434343"/>
                </a:solidFill>
              </a:rPr>
              <a:t>Jordan MM., also conducted a study to determine the effect of various lean:fat ratios in ground beef on sensory characteristics, shelf-life, and color. The formulations were 90:10, 85:15, and 80:20 respectively.</a:t>
            </a:r>
            <a:r>
              <a:rPr baseline="30000" lang="en" sz="1400">
                <a:solidFill>
                  <a:srgbClr val="434343"/>
                </a:solidFill>
              </a:rPr>
              <a:t>6</a:t>
            </a:r>
            <a:r>
              <a:rPr lang="en" sz="1400">
                <a:solidFill>
                  <a:srgbClr val="434343"/>
                </a:solidFill>
              </a:rPr>
              <a:t> Results showed that the 90:10 treatment group received lower juiciness ratings than those in the 85:15 and 80:20 treatment groups.</a:t>
            </a:r>
            <a:endParaRPr sz="1400">
              <a:solidFill>
                <a:srgbClr val="43434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Literature Review</a:t>
            </a:r>
            <a:endParaRPr/>
          </a:p>
        </p:txBody>
      </p:sp>
      <p:sp>
        <p:nvSpPr>
          <p:cNvPr id="113" name="Google Shape;113;p1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solidFill>
                  <a:srgbClr val="45818E"/>
                </a:solidFill>
              </a:rPr>
              <a:t>Lean Beef &amp; Sensory Characteristics</a:t>
            </a:r>
            <a:endParaRPr sz="1400">
              <a:solidFill>
                <a:srgbClr val="45818E"/>
              </a:solidFill>
            </a:endParaRPr>
          </a:p>
          <a:p>
            <a:pPr indent="0" lvl="0" marL="0" rtl="0" algn="l">
              <a:spcBef>
                <a:spcPts val="1200"/>
              </a:spcBef>
              <a:spcAft>
                <a:spcPts val="0"/>
              </a:spcAft>
              <a:buNone/>
            </a:pPr>
            <a:r>
              <a:rPr lang="en" sz="1400">
                <a:solidFill>
                  <a:srgbClr val="434343"/>
                </a:solidFill>
              </a:rPr>
              <a:t>Using a simulated retail display and taste sampling, Pohlman compared preferred fat content and color characteristics of labeled and unlabeled ground beef packages.</a:t>
            </a:r>
            <a:r>
              <a:rPr baseline="30000" lang="en" sz="1400">
                <a:solidFill>
                  <a:srgbClr val="434343"/>
                </a:solidFill>
              </a:rPr>
              <a:t>7</a:t>
            </a:r>
            <a:r>
              <a:rPr lang="en" sz="1400">
                <a:solidFill>
                  <a:srgbClr val="434343"/>
                </a:solidFill>
              </a:rPr>
              <a:t> In terms of sensory characteristics, results showed that participants felt no significant difference across any of the blends.</a:t>
            </a:r>
            <a:endParaRPr sz="1400">
              <a:solidFill>
                <a:srgbClr val="434343"/>
              </a:solidFill>
            </a:endParaRPr>
          </a:p>
          <a:p>
            <a:pPr indent="0" lvl="0" marL="0" rtl="0" algn="l">
              <a:spcBef>
                <a:spcPts val="1200"/>
              </a:spcBef>
              <a:spcAft>
                <a:spcPts val="1200"/>
              </a:spcAft>
              <a:buNone/>
            </a:pPr>
            <a:r>
              <a:rPr lang="en" sz="1400">
                <a:solidFill>
                  <a:srgbClr val="434343"/>
                </a:solidFill>
              </a:rPr>
              <a:t>Davis et. al., comes to a similar conclusion when comparing the quality characteristics of current plant-based protein ground beef alternatives (GBA) to ground beef (GB) patties of varying fat percentages. Comparison to GBA aside, the results for GB showed that consumer sensory panelists weren’t able to detect much difference between ground beef of varying fat content.</a:t>
            </a:r>
            <a:r>
              <a:rPr baseline="30000" lang="en" sz="1400">
                <a:solidFill>
                  <a:srgbClr val="434343"/>
                </a:solidFill>
              </a:rPr>
              <a:t>8</a:t>
            </a:r>
            <a:r>
              <a:rPr lang="en" sz="1400">
                <a:solidFill>
                  <a:srgbClr val="434343"/>
                </a:solidFill>
              </a:rPr>
              <a:t> However, the trained sensory panelists were able to identify and detect differences. However, considering the consumer panelists were unable to identify any differences, they were most likely not significant enough to begin with.</a:t>
            </a:r>
            <a:endParaRPr sz="1400">
              <a:solidFill>
                <a:srgbClr val="43434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Literature Review</a:t>
            </a:r>
            <a:endParaRPr/>
          </a:p>
        </p:txBody>
      </p:sp>
      <p:sp>
        <p:nvSpPr>
          <p:cNvPr id="119" name="Google Shape;119;p1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1400" u="sng">
                <a:solidFill>
                  <a:srgbClr val="45818E"/>
                </a:solidFill>
              </a:rPr>
              <a:t>Conclusion</a:t>
            </a:r>
            <a:endParaRPr b="1" sz="1400" u="sng">
              <a:solidFill>
                <a:srgbClr val="45818E"/>
              </a:solidFill>
            </a:endParaRPr>
          </a:p>
          <a:p>
            <a:pPr indent="0" lvl="0" marL="0" rtl="0" algn="l">
              <a:spcBef>
                <a:spcPts val="1200"/>
              </a:spcBef>
              <a:spcAft>
                <a:spcPts val="0"/>
              </a:spcAft>
              <a:buClr>
                <a:schemeClr val="dk1"/>
              </a:buClr>
              <a:buSzPts val="1100"/>
              <a:buFont typeface="Arial"/>
              <a:buNone/>
            </a:pPr>
            <a:r>
              <a:rPr lang="en" sz="1400">
                <a:solidFill>
                  <a:srgbClr val="434343"/>
                </a:solidFill>
              </a:rPr>
              <a:t>Ground meats (including ground beef) have more juiciness when there is a higher amount of fat present </a:t>
            </a:r>
            <a:endParaRPr sz="1400">
              <a:solidFill>
                <a:srgbClr val="434343"/>
              </a:solidFill>
            </a:endParaRPr>
          </a:p>
          <a:p>
            <a:pPr indent="0" lvl="0" marL="0" rtl="0" algn="l">
              <a:spcBef>
                <a:spcPts val="1200"/>
              </a:spcBef>
              <a:spcAft>
                <a:spcPts val="0"/>
              </a:spcAft>
              <a:buNone/>
            </a:pPr>
            <a:r>
              <a:rPr lang="en" sz="1400">
                <a:solidFill>
                  <a:srgbClr val="434343"/>
                </a:solidFill>
              </a:rPr>
              <a:t>Differences in sensory characteristics exist between ground beef of varying leanness levels but whether participants are able to point that out with clarity is still up in the air due to limited research</a:t>
            </a:r>
            <a:endParaRPr sz="1400">
              <a:solidFill>
                <a:srgbClr val="434343"/>
              </a:solidFill>
            </a:endParaRPr>
          </a:p>
          <a:p>
            <a:pPr indent="0" lvl="0" marL="0" rtl="0" algn="l">
              <a:spcBef>
                <a:spcPts val="1200"/>
              </a:spcBef>
              <a:spcAft>
                <a:spcPts val="0"/>
              </a:spcAft>
              <a:buNone/>
            </a:pPr>
            <a:r>
              <a:rPr lang="en" sz="1400">
                <a:solidFill>
                  <a:srgbClr val="434343"/>
                </a:solidFill>
              </a:rPr>
              <a:t>Our research had untrained participants to assess the differences between two types of ground beef patties</a:t>
            </a:r>
            <a:endParaRPr sz="1400">
              <a:solidFill>
                <a:srgbClr val="434343"/>
              </a:solidFill>
            </a:endParaRPr>
          </a:p>
          <a:p>
            <a:pPr indent="0" lvl="0" marL="0" rtl="0" algn="l">
              <a:spcBef>
                <a:spcPts val="1200"/>
              </a:spcBef>
              <a:spcAft>
                <a:spcPts val="1200"/>
              </a:spcAft>
              <a:buClr>
                <a:schemeClr val="dk1"/>
              </a:buClr>
              <a:buSzPts val="1100"/>
              <a:buFont typeface="Arial"/>
              <a:buNone/>
            </a:pPr>
            <a:r>
              <a:rPr lang="en" sz="1400">
                <a:solidFill>
                  <a:srgbClr val="434343"/>
                </a:solidFill>
              </a:rPr>
              <a:t>Our study also aimed to assess the juiciness via the water/fluid content lost during the cooking process, which is another gap the literature didn’t address. </a:t>
            </a:r>
            <a:endParaRPr sz="1400">
              <a:solidFill>
                <a:srgbClr val="43434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Materials &amp; Methods: Basic Recipe</a:t>
            </a:r>
            <a:endParaRPr/>
          </a:p>
        </p:txBody>
      </p:sp>
      <p:sp>
        <p:nvSpPr>
          <p:cNvPr id="125" name="Google Shape;125;p20"/>
          <p:cNvSpPr txBox="1"/>
          <p:nvPr>
            <p:ph idx="1" type="body"/>
          </p:nvPr>
        </p:nvSpPr>
        <p:spPr>
          <a:xfrm>
            <a:off x="311700" y="1225225"/>
            <a:ext cx="28830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rgbClr val="45818E"/>
                </a:solidFill>
              </a:rPr>
              <a:t>Ingredients</a:t>
            </a:r>
            <a:endParaRPr b="1" u="sng">
              <a:solidFill>
                <a:srgbClr val="45818E"/>
              </a:solidFill>
            </a:endParaRPr>
          </a:p>
          <a:p>
            <a:pPr indent="-317500" lvl="0" marL="457200" rtl="0" algn="l">
              <a:spcBef>
                <a:spcPts val="1200"/>
              </a:spcBef>
              <a:spcAft>
                <a:spcPts val="0"/>
              </a:spcAft>
              <a:buClr>
                <a:srgbClr val="434343"/>
              </a:buClr>
              <a:buSzPts val="1400"/>
              <a:buChar char="●"/>
            </a:pPr>
            <a:r>
              <a:rPr lang="en">
                <a:solidFill>
                  <a:srgbClr val="434343"/>
                </a:solidFill>
              </a:rPr>
              <a:t>1 lb 80/20 ground beef</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Enriched wheat hamburger buns</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Romaine lettuce (cut to 10cm [4 in.] in diameter)</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½ tsp salt</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½ tsp pepper</a:t>
            </a:r>
            <a:endParaRPr>
              <a:solidFill>
                <a:srgbClr val="434343"/>
              </a:solidFill>
            </a:endParaRPr>
          </a:p>
        </p:txBody>
      </p:sp>
      <p:sp>
        <p:nvSpPr>
          <p:cNvPr id="126" name="Google Shape;126;p20"/>
          <p:cNvSpPr txBox="1"/>
          <p:nvPr>
            <p:ph idx="2" type="body"/>
          </p:nvPr>
        </p:nvSpPr>
        <p:spPr>
          <a:xfrm>
            <a:off x="3094800" y="1147225"/>
            <a:ext cx="5737500" cy="385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45818E"/>
                </a:solidFill>
              </a:rPr>
              <a:t>Instructions</a:t>
            </a:r>
            <a:endParaRPr b="1" sz="1200" u="sng">
              <a:solidFill>
                <a:srgbClr val="45818E"/>
              </a:solidFill>
            </a:endParaRPr>
          </a:p>
          <a:p>
            <a:pPr indent="-304800" lvl="0" marL="457200" rtl="0" algn="l">
              <a:spcBef>
                <a:spcPts val="1200"/>
              </a:spcBef>
              <a:spcAft>
                <a:spcPts val="0"/>
              </a:spcAft>
              <a:buClr>
                <a:srgbClr val="434343"/>
              </a:buClr>
              <a:buSzPts val="1200"/>
              <a:buAutoNum type="arabicPeriod"/>
            </a:pPr>
            <a:r>
              <a:rPr lang="en" sz="1200">
                <a:solidFill>
                  <a:srgbClr val="434343"/>
                </a:solidFill>
              </a:rPr>
              <a:t>For each 1 lb of ground beef prepared, create four circular patties.  Patties are to be a mass of 113 g and be a height of 1.8-2.0 cm.  Do not handle the meat any more than is necessary to separate and create the patties. Place on a flat dish and put aside. Mix salt and pepper together, and sprinkle ¼ of salt/pepper blend on each patty.</a:t>
            </a:r>
            <a:endParaRPr sz="1200">
              <a:solidFill>
                <a:srgbClr val="434343"/>
              </a:solidFill>
            </a:endParaRPr>
          </a:p>
          <a:p>
            <a:pPr indent="-304800" lvl="0" marL="457200" rtl="0" algn="l">
              <a:spcBef>
                <a:spcPts val="1000"/>
              </a:spcBef>
              <a:spcAft>
                <a:spcPts val="0"/>
              </a:spcAft>
              <a:buClr>
                <a:srgbClr val="434343"/>
              </a:buClr>
              <a:buSzPts val="1200"/>
              <a:buAutoNum type="arabicPeriod"/>
            </a:pPr>
            <a:r>
              <a:rPr lang="en" sz="1200">
                <a:solidFill>
                  <a:srgbClr val="434343"/>
                </a:solidFill>
              </a:rPr>
              <a:t>Using a flat top, cast iron surface, preheat the grill to 204</a:t>
            </a:r>
            <a:r>
              <a:rPr baseline="30000" lang="en" sz="1200">
                <a:solidFill>
                  <a:srgbClr val="434343"/>
                </a:solidFill>
              </a:rPr>
              <a:t>O</a:t>
            </a:r>
            <a:r>
              <a:rPr lang="en" sz="1200">
                <a:solidFill>
                  <a:srgbClr val="434343"/>
                </a:solidFill>
              </a:rPr>
              <a:t>C (400</a:t>
            </a:r>
            <a:r>
              <a:rPr baseline="30000" lang="en" sz="1200">
                <a:solidFill>
                  <a:srgbClr val="434343"/>
                </a:solidFill>
              </a:rPr>
              <a:t>O</a:t>
            </a:r>
            <a:r>
              <a:rPr lang="en" sz="1200">
                <a:solidFill>
                  <a:srgbClr val="434343"/>
                </a:solidFill>
              </a:rPr>
              <a:t>F).  Once temperature has been achieved, allow to heat for 10 minutes.</a:t>
            </a:r>
            <a:endParaRPr sz="1200">
              <a:solidFill>
                <a:srgbClr val="434343"/>
              </a:solidFill>
            </a:endParaRPr>
          </a:p>
          <a:p>
            <a:pPr indent="-304800" lvl="0" marL="457200" rtl="0" algn="l">
              <a:spcBef>
                <a:spcPts val="1000"/>
              </a:spcBef>
              <a:spcAft>
                <a:spcPts val="0"/>
              </a:spcAft>
              <a:buClr>
                <a:srgbClr val="434343"/>
              </a:buClr>
              <a:buSzPts val="1200"/>
              <a:buAutoNum type="arabicPeriod"/>
            </a:pPr>
            <a:r>
              <a:rPr lang="en" sz="1200">
                <a:solidFill>
                  <a:srgbClr val="434343"/>
                </a:solidFill>
              </a:rPr>
              <a:t>Raw burger patties should be evenly placed on the grill surface and the lid closed.  Allow to cook on one side for 6 minutes, then flip.  After 4 minutes, check the temperature.  Cook to 68</a:t>
            </a:r>
            <a:r>
              <a:rPr baseline="30000" lang="en" sz="1200">
                <a:solidFill>
                  <a:srgbClr val="434343"/>
                </a:solidFill>
              </a:rPr>
              <a:t>O</a:t>
            </a:r>
            <a:r>
              <a:rPr lang="en" sz="1200">
                <a:solidFill>
                  <a:srgbClr val="434343"/>
                </a:solidFill>
              </a:rPr>
              <a:t>C (155</a:t>
            </a:r>
            <a:r>
              <a:rPr baseline="30000" lang="en" sz="1200">
                <a:solidFill>
                  <a:srgbClr val="434343"/>
                </a:solidFill>
              </a:rPr>
              <a:t>O</a:t>
            </a:r>
            <a:r>
              <a:rPr lang="en" sz="1200">
                <a:solidFill>
                  <a:srgbClr val="434343"/>
                </a:solidFill>
              </a:rPr>
              <a:t> F).  Immediately remove, place into a glass container and cover. Allow to rest for 5 minutes before creating a hamburger sandwich.  </a:t>
            </a:r>
            <a:endParaRPr sz="1200">
              <a:solidFill>
                <a:srgbClr val="434343"/>
              </a:solidFill>
            </a:endParaRPr>
          </a:p>
          <a:p>
            <a:pPr indent="-304800" lvl="0" marL="457200" rtl="0" algn="l">
              <a:spcBef>
                <a:spcPts val="1000"/>
              </a:spcBef>
              <a:spcAft>
                <a:spcPts val="0"/>
              </a:spcAft>
              <a:buSzPts val="1200"/>
              <a:buAutoNum type="arabicPeriod"/>
            </a:pPr>
            <a:r>
              <a:rPr lang="en" sz="1200">
                <a:solidFill>
                  <a:srgbClr val="434343"/>
                </a:solidFill>
              </a:rPr>
              <a:t>Place cooked burger pat</a:t>
            </a:r>
            <a:r>
              <a:rPr lang="en" sz="1200"/>
              <a:t>ty on top of bottom half of bun, add lettuce piece, then top of bun.</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Materials &amp; Methods: Variations and Evaluations</a:t>
            </a:r>
            <a:endParaRPr/>
          </a:p>
        </p:txBody>
      </p:sp>
      <p:sp>
        <p:nvSpPr>
          <p:cNvPr id="132" name="Google Shape;132;p21"/>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rgbClr val="45818E"/>
                </a:solidFill>
              </a:rPr>
              <a:t>Variations</a:t>
            </a:r>
            <a:endParaRPr>
              <a:solidFill>
                <a:srgbClr val="45818E"/>
              </a:solidFill>
            </a:endParaRPr>
          </a:p>
          <a:p>
            <a:pPr indent="0" lvl="0" marL="0" rtl="0" algn="l">
              <a:spcBef>
                <a:spcPts val="1200"/>
              </a:spcBef>
              <a:spcAft>
                <a:spcPts val="0"/>
              </a:spcAft>
              <a:buNone/>
            </a:pPr>
            <a:r>
              <a:rPr lang="en">
                <a:solidFill>
                  <a:srgbClr val="434343"/>
                </a:solidFill>
              </a:rPr>
              <a:t>The basic recipe was used for four (4) 80/20 lean ground beef hamburgers. And also:</a:t>
            </a:r>
            <a:endParaRPr>
              <a:solidFill>
                <a:srgbClr val="434343"/>
              </a:solidFill>
            </a:endParaRPr>
          </a:p>
          <a:p>
            <a:pPr indent="-317500" lvl="0" marL="457200" rtl="0" algn="l">
              <a:spcBef>
                <a:spcPts val="1200"/>
              </a:spcBef>
              <a:spcAft>
                <a:spcPts val="0"/>
              </a:spcAft>
              <a:buClr>
                <a:srgbClr val="434343"/>
              </a:buClr>
              <a:buSzPts val="1400"/>
              <a:buChar char="●"/>
            </a:pPr>
            <a:r>
              <a:rPr lang="en">
                <a:solidFill>
                  <a:srgbClr val="434343"/>
                </a:solidFill>
              </a:rPr>
              <a:t>Four (4) 96/4 lean hamburgers</a:t>
            </a:r>
            <a:endParaRPr>
              <a:solidFill>
                <a:srgbClr val="434343"/>
              </a:solidFill>
            </a:endParaRPr>
          </a:p>
        </p:txBody>
      </p:sp>
      <p:sp>
        <p:nvSpPr>
          <p:cNvPr id="133" name="Google Shape;133;p21"/>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rgbClr val="45818E"/>
                </a:solidFill>
              </a:rPr>
              <a:t>Evaluations</a:t>
            </a:r>
            <a:endParaRPr>
              <a:solidFill>
                <a:srgbClr val="45818E"/>
              </a:solidFill>
            </a:endParaRPr>
          </a:p>
          <a:p>
            <a:pPr indent="0" lvl="0" marL="0" rtl="0" algn="l">
              <a:spcBef>
                <a:spcPts val="1200"/>
              </a:spcBef>
              <a:spcAft>
                <a:spcPts val="0"/>
              </a:spcAft>
              <a:buNone/>
            </a:pPr>
            <a:r>
              <a:rPr lang="en">
                <a:solidFill>
                  <a:srgbClr val="434343"/>
                </a:solidFill>
              </a:rPr>
              <a:t>To assess juiciness:</a:t>
            </a:r>
            <a:endParaRPr>
              <a:solidFill>
                <a:srgbClr val="434343"/>
              </a:solidFill>
            </a:endParaRPr>
          </a:p>
          <a:p>
            <a:pPr indent="-317500" lvl="0" marL="457200" rtl="0" algn="l">
              <a:spcBef>
                <a:spcPts val="1200"/>
              </a:spcBef>
              <a:spcAft>
                <a:spcPts val="0"/>
              </a:spcAft>
              <a:buClr>
                <a:srgbClr val="434343"/>
              </a:buClr>
              <a:buSzPts val="1400"/>
              <a:buChar char="●"/>
            </a:pPr>
            <a:r>
              <a:rPr lang="en">
                <a:solidFill>
                  <a:srgbClr val="434343"/>
                </a:solidFill>
              </a:rPr>
              <a:t>Cooking Loss Test</a:t>
            </a:r>
            <a:endParaRPr>
              <a:solidFill>
                <a:srgbClr val="434343"/>
              </a:solidFill>
            </a:endParaRPr>
          </a:p>
          <a:p>
            <a:pPr indent="0" lvl="0" marL="0" rtl="0" algn="l">
              <a:spcBef>
                <a:spcPts val="1200"/>
              </a:spcBef>
              <a:spcAft>
                <a:spcPts val="0"/>
              </a:spcAft>
              <a:buNone/>
            </a:pPr>
            <a:r>
              <a:rPr lang="en">
                <a:solidFill>
                  <a:srgbClr val="434343"/>
                </a:solidFill>
              </a:rPr>
              <a:t>To assess consumer ability to differentiate between 80/20 and 96/4 lean ground beef:</a:t>
            </a:r>
            <a:endParaRPr>
              <a:solidFill>
                <a:srgbClr val="434343"/>
              </a:solidFill>
            </a:endParaRPr>
          </a:p>
          <a:p>
            <a:pPr indent="-317500" lvl="0" marL="457200" rtl="0" algn="l">
              <a:spcBef>
                <a:spcPts val="1200"/>
              </a:spcBef>
              <a:spcAft>
                <a:spcPts val="0"/>
              </a:spcAft>
              <a:buClr>
                <a:srgbClr val="434343"/>
              </a:buClr>
              <a:buSzPts val="1400"/>
              <a:buChar char="●"/>
            </a:pPr>
            <a:r>
              <a:rPr lang="en">
                <a:solidFill>
                  <a:srgbClr val="434343"/>
                </a:solidFill>
              </a:rPr>
              <a:t>Triangle Test</a:t>
            </a:r>
            <a:endParaRPr>
              <a:solidFill>
                <a:srgbClr val="434343"/>
              </a:solidFill>
            </a:endParaRPr>
          </a:p>
        </p:txBody>
      </p:sp>
      <p:pic>
        <p:nvPicPr>
          <p:cNvPr id="134" name="Google Shape;134;p21"/>
          <p:cNvPicPr preferRelativeResize="0"/>
          <p:nvPr/>
        </p:nvPicPr>
        <p:blipFill>
          <a:blip r:embed="rId3">
            <a:alphaModFix/>
          </a:blip>
          <a:stretch>
            <a:fillRect/>
          </a:stretch>
        </p:blipFill>
        <p:spPr>
          <a:xfrm>
            <a:off x="64425" y="2690275"/>
            <a:ext cx="4494449" cy="25281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